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56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419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4986296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78392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6848981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84777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7022494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219176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7255788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7098790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433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539569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760156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805327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522289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5487925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621919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382325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4536736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C764DE79-268F-4C1A-8933-263129D2AF90}" type="datetimeFigureOut">
              <a:rPr lang="en-US" smtClean="0"/>
              <a:t>10/7/2024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0732023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hyperlink" Target="https://gamma.app"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270641"/>
            <a:ext cx="4869061" cy="3688318"/>
          </a:xfrm>
          <a:prstGeom prst="rect">
            <a:avLst/>
          </a:prstGeom>
        </p:spPr>
      </p:pic>
      <p:sp>
        <p:nvSpPr>
          <p:cNvPr id="6" name="Text 1"/>
          <p:cNvSpPr/>
          <p:nvPr/>
        </p:nvSpPr>
        <p:spPr>
          <a:xfrm>
            <a:off x="6350437" y="990243"/>
            <a:ext cx="7415927" cy="3193971"/>
          </a:xfrm>
          <a:prstGeom prst="rect">
            <a:avLst/>
          </a:prstGeom>
          <a:noFill/>
          <a:ln/>
        </p:spPr>
        <p:txBody>
          <a:bodyPr wrap="square" rtlCol="0" anchor="t"/>
          <a:lstStyle/>
          <a:p>
            <a:pPr marL="0" indent="0">
              <a:lnSpc>
                <a:spcPts val="8384"/>
              </a:lnSpc>
              <a:buNone/>
            </a:pPr>
            <a:r>
              <a:rPr lang="en-US" sz="6707" dirty="0">
                <a:solidFill>
                  <a:srgbClr val="5C4E3D"/>
                </a:solidFill>
                <a:latin typeface="Libre Baskerville" pitchFamily="34" charset="0"/>
                <a:ea typeface="Libre Baskerville" pitchFamily="34" charset="-122"/>
                <a:cs typeface="Libre Baskerville" pitchFamily="34" charset="-120"/>
              </a:rPr>
              <a:t>Home Worth: Predicting Real Estate Values</a:t>
            </a:r>
            <a:endParaRPr lang="en-US" sz="6707" dirty="0"/>
          </a:p>
        </p:txBody>
      </p:sp>
      <p:sp>
        <p:nvSpPr>
          <p:cNvPr id="7" name="Text 2"/>
          <p:cNvSpPr/>
          <p:nvPr/>
        </p:nvSpPr>
        <p:spPr>
          <a:xfrm>
            <a:off x="6350437" y="4554498"/>
            <a:ext cx="7415927" cy="1975247"/>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This project delves into the domain of real estate analytics, focusing on the prediction of house prices. By leveraging data science and machine learning, we aim to develop a model that accurately forecasts property values, empowering stakeholders with valuable insights for informed decision-making.</a:t>
            </a:r>
            <a:endParaRPr lang="en-US" sz="1944" dirty="0"/>
          </a:p>
        </p:txBody>
      </p:sp>
      <p:sp>
        <p:nvSpPr>
          <p:cNvPr id="10" name="Text 4"/>
          <p:cNvSpPr/>
          <p:nvPr/>
        </p:nvSpPr>
        <p:spPr>
          <a:xfrm>
            <a:off x="6868716" y="7002684"/>
            <a:ext cx="2413040" cy="236673"/>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1680210"/>
            <a:ext cx="4869180" cy="4869180"/>
          </a:xfrm>
          <a:prstGeom prst="rect">
            <a:avLst/>
          </a:prstGeom>
        </p:spPr>
      </p:pic>
      <p:sp>
        <p:nvSpPr>
          <p:cNvPr id="6" name="Text 1"/>
          <p:cNvSpPr/>
          <p:nvPr/>
        </p:nvSpPr>
        <p:spPr>
          <a:xfrm>
            <a:off x="6350437" y="2161223"/>
            <a:ext cx="6172200" cy="771525"/>
          </a:xfrm>
          <a:prstGeom prst="rect">
            <a:avLst/>
          </a:prstGeom>
          <a:noFill/>
          <a:ln/>
        </p:spPr>
        <p:txBody>
          <a:bodyPr wrap="none" rtlCol="0" anchor="t"/>
          <a:lstStyle/>
          <a:p>
            <a:pPr marL="0" indent="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Conclusion</a:t>
            </a:r>
            <a:endParaRPr lang="en-US" sz="4860" dirty="0"/>
          </a:p>
        </p:txBody>
      </p:sp>
      <p:sp>
        <p:nvSpPr>
          <p:cNvPr id="7" name="Text 2"/>
          <p:cNvSpPr/>
          <p:nvPr/>
        </p:nvSpPr>
        <p:spPr>
          <a:xfrm>
            <a:off x="6350437" y="3303032"/>
            <a:ext cx="7415927" cy="2765346"/>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The HomeWorth project successfully demonstrates the potential of machine learning in real estate analytics. By leveraging Lasso Regression, we have developed a model that accurately predicts house prices, providing valuable insights for homeowners, real estate agents, and potential buyers. This model empowers stakeholders to make informed decisions, optimize resources, and navigate the real estate market with greater confidence.</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6098" y="1884521"/>
            <a:ext cx="5054203" cy="4460438"/>
          </a:xfrm>
          <a:prstGeom prst="rect">
            <a:avLst/>
          </a:prstGeom>
        </p:spPr>
      </p:pic>
      <p:sp>
        <p:nvSpPr>
          <p:cNvPr id="6" name="Text 1"/>
          <p:cNvSpPr/>
          <p:nvPr/>
        </p:nvSpPr>
        <p:spPr>
          <a:xfrm>
            <a:off x="6091238" y="944047"/>
            <a:ext cx="7934325" cy="1080135"/>
          </a:xfrm>
          <a:prstGeom prst="rect">
            <a:avLst/>
          </a:prstGeom>
          <a:noFill/>
          <a:ln/>
        </p:spPr>
        <p:txBody>
          <a:bodyPr wrap="square" rtlCol="0" anchor="t"/>
          <a:lstStyle/>
          <a:p>
            <a:pPr marL="0" indent="0">
              <a:lnSpc>
                <a:spcPts val="4253"/>
              </a:lnSpc>
              <a:buNone/>
            </a:pPr>
            <a:r>
              <a:rPr lang="en-US" sz="3402" dirty="0">
                <a:solidFill>
                  <a:srgbClr val="5C4E3D"/>
                </a:solidFill>
                <a:latin typeface="Libre Baskerville" pitchFamily="34" charset="0"/>
                <a:ea typeface="Libre Baskerville" pitchFamily="34" charset="-122"/>
                <a:cs typeface="Libre Baskerville" pitchFamily="34" charset="-120"/>
              </a:rPr>
              <a:t>Data Science and Machine Learning</a:t>
            </a:r>
            <a:endParaRPr lang="en-US" sz="3402" dirty="0"/>
          </a:p>
        </p:txBody>
      </p:sp>
      <p:sp>
        <p:nvSpPr>
          <p:cNvPr id="7" name="Shape 2"/>
          <p:cNvSpPr/>
          <p:nvPr/>
        </p:nvSpPr>
        <p:spPr>
          <a:xfrm>
            <a:off x="6091238" y="2477691"/>
            <a:ext cx="388739" cy="388739"/>
          </a:xfrm>
          <a:prstGeom prst="roundRect">
            <a:avLst>
              <a:gd name="adj" fmla="val 18672"/>
            </a:avLst>
          </a:prstGeom>
          <a:solidFill>
            <a:srgbClr val="F7EDD4"/>
          </a:solidFill>
          <a:ln w="7620">
            <a:solidFill>
              <a:srgbClr val="DDD3BA"/>
            </a:solidFill>
            <a:prstDash val="solid"/>
          </a:ln>
        </p:spPr>
      </p:sp>
      <p:sp>
        <p:nvSpPr>
          <p:cNvPr id="8" name="Text 3"/>
          <p:cNvSpPr/>
          <p:nvPr/>
        </p:nvSpPr>
        <p:spPr>
          <a:xfrm>
            <a:off x="6227802" y="2542461"/>
            <a:ext cx="115610"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1</a:t>
            </a:r>
            <a:endParaRPr lang="en-US" sz="2041" dirty="0"/>
          </a:p>
        </p:txBody>
      </p:sp>
      <p:sp>
        <p:nvSpPr>
          <p:cNvPr id="9" name="Text 4"/>
          <p:cNvSpPr/>
          <p:nvPr/>
        </p:nvSpPr>
        <p:spPr>
          <a:xfrm>
            <a:off x="6652736" y="2477691"/>
            <a:ext cx="2513409"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Data-Driven Approach</a:t>
            </a:r>
            <a:endParaRPr lang="en-US" sz="1701" dirty="0"/>
          </a:p>
        </p:txBody>
      </p:sp>
      <p:sp>
        <p:nvSpPr>
          <p:cNvPr id="10" name="Text 5"/>
          <p:cNvSpPr/>
          <p:nvPr/>
        </p:nvSpPr>
        <p:spPr>
          <a:xfrm>
            <a:off x="6652736" y="2851190"/>
            <a:ext cx="7372826" cy="553164"/>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The project utilizes data-driven techniques to analyze historical property data and identify patterns that influence house prices.</a:t>
            </a:r>
            <a:endParaRPr lang="en-US" sz="1361" dirty="0"/>
          </a:p>
        </p:txBody>
      </p:sp>
      <p:sp>
        <p:nvSpPr>
          <p:cNvPr id="11" name="Shape 6"/>
          <p:cNvSpPr/>
          <p:nvPr/>
        </p:nvSpPr>
        <p:spPr>
          <a:xfrm>
            <a:off x="6091238" y="3771424"/>
            <a:ext cx="388739" cy="388739"/>
          </a:xfrm>
          <a:prstGeom prst="roundRect">
            <a:avLst>
              <a:gd name="adj" fmla="val 18672"/>
            </a:avLst>
          </a:prstGeom>
          <a:solidFill>
            <a:srgbClr val="F7EDD4"/>
          </a:solidFill>
          <a:ln w="7620">
            <a:solidFill>
              <a:srgbClr val="DDD3BA"/>
            </a:solidFill>
            <a:prstDash val="solid"/>
          </a:ln>
        </p:spPr>
      </p:sp>
      <p:sp>
        <p:nvSpPr>
          <p:cNvPr id="12" name="Text 7"/>
          <p:cNvSpPr/>
          <p:nvPr/>
        </p:nvSpPr>
        <p:spPr>
          <a:xfrm>
            <a:off x="6205657" y="3836194"/>
            <a:ext cx="159782"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2</a:t>
            </a:r>
            <a:endParaRPr lang="en-US" sz="2041" dirty="0"/>
          </a:p>
        </p:txBody>
      </p:sp>
      <p:sp>
        <p:nvSpPr>
          <p:cNvPr id="13" name="Text 8"/>
          <p:cNvSpPr/>
          <p:nvPr/>
        </p:nvSpPr>
        <p:spPr>
          <a:xfrm>
            <a:off x="6652736" y="3771424"/>
            <a:ext cx="3325892"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Machine Learning Algorithms</a:t>
            </a:r>
            <a:endParaRPr lang="en-US" sz="1701" dirty="0"/>
          </a:p>
        </p:txBody>
      </p:sp>
      <p:sp>
        <p:nvSpPr>
          <p:cNvPr id="14" name="Text 9"/>
          <p:cNvSpPr/>
          <p:nvPr/>
        </p:nvSpPr>
        <p:spPr>
          <a:xfrm>
            <a:off x="6652736" y="4144923"/>
            <a:ext cx="7372826" cy="553164"/>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Machine learning algorithms are employed to learn from the data and build a predictive model that can forecast future property values.</a:t>
            </a:r>
            <a:endParaRPr lang="en-US" sz="1361" dirty="0"/>
          </a:p>
        </p:txBody>
      </p:sp>
      <p:sp>
        <p:nvSpPr>
          <p:cNvPr id="15" name="Shape 10"/>
          <p:cNvSpPr/>
          <p:nvPr/>
        </p:nvSpPr>
        <p:spPr>
          <a:xfrm>
            <a:off x="6091238" y="5065157"/>
            <a:ext cx="388739" cy="388739"/>
          </a:xfrm>
          <a:prstGeom prst="roundRect">
            <a:avLst>
              <a:gd name="adj" fmla="val 18672"/>
            </a:avLst>
          </a:prstGeom>
          <a:solidFill>
            <a:srgbClr val="F7EDD4"/>
          </a:solidFill>
          <a:ln w="7620">
            <a:solidFill>
              <a:srgbClr val="DDD3BA"/>
            </a:solidFill>
            <a:prstDash val="solid"/>
          </a:ln>
        </p:spPr>
      </p:sp>
      <p:sp>
        <p:nvSpPr>
          <p:cNvPr id="16" name="Text 11"/>
          <p:cNvSpPr/>
          <p:nvPr/>
        </p:nvSpPr>
        <p:spPr>
          <a:xfrm>
            <a:off x="6205657" y="5129927"/>
            <a:ext cx="159782"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3</a:t>
            </a:r>
            <a:endParaRPr lang="en-US" sz="2041" dirty="0"/>
          </a:p>
        </p:txBody>
      </p:sp>
      <p:sp>
        <p:nvSpPr>
          <p:cNvPr id="17" name="Text 12"/>
          <p:cNvSpPr/>
          <p:nvPr/>
        </p:nvSpPr>
        <p:spPr>
          <a:xfrm>
            <a:off x="6652736" y="5065157"/>
            <a:ext cx="2296597"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Supervised Learning</a:t>
            </a:r>
            <a:endParaRPr lang="en-US" sz="1701" dirty="0"/>
          </a:p>
        </p:txBody>
      </p:sp>
      <p:sp>
        <p:nvSpPr>
          <p:cNvPr id="18" name="Text 13"/>
          <p:cNvSpPr/>
          <p:nvPr/>
        </p:nvSpPr>
        <p:spPr>
          <a:xfrm>
            <a:off x="6652736" y="5438656"/>
            <a:ext cx="7372826" cy="553164"/>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The project focuses on supervised learning, specifically regression models, to predict continuous numerical outcomes, such as house prices.</a:t>
            </a:r>
            <a:endParaRPr lang="en-US" sz="1361" dirty="0"/>
          </a:p>
        </p:txBody>
      </p:sp>
      <p:sp>
        <p:nvSpPr>
          <p:cNvPr id="19" name="Shape 14"/>
          <p:cNvSpPr/>
          <p:nvPr/>
        </p:nvSpPr>
        <p:spPr>
          <a:xfrm>
            <a:off x="6091238" y="6358890"/>
            <a:ext cx="388739" cy="388739"/>
          </a:xfrm>
          <a:prstGeom prst="roundRect">
            <a:avLst>
              <a:gd name="adj" fmla="val 18672"/>
            </a:avLst>
          </a:prstGeom>
          <a:solidFill>
            <a:srgbClr val="F7EDD4"/>
          </a:solidFill>
          <a:ln w="7620">
            <a:solidFill>
              <a:srgbClr val="DDD3BA"/>
            </a:solidFill>
            <a:prstDash val="solid"/>
          </a:ln>
        </p:spPr>
      </p:sp>
      <p:sp>
        <p:nvSpPr>
          <p:cNvPr id="20" name="Text 15"/>
          <p:cNvSpPr/>
          <p:nvPr/>
        </p:nvSpPr>
        <p:spPr>
          <a:xfrm>
            <a:off x="6209705" y="6423660"/>
            <a:ext cx="151686" cy="259199"/>
          </a:xfrm>
          <a:prstGeom prst="rect">
            <a:avLst/>
          </a:prstGeom>
          <a:noFill/>
          <a:ln/>
        </p:spPr>
        <p:txBody>
          <a:bodyPr wrap="none" rtlCol="0" anchor="t"/>
          <a:lstStyle/>
          <a:p>
            <a:pPr marL="0" indent="0" algn="ctr">
              <a:lnSpc>
                <a:spcPts val="2041"/>
              </a:lnSpc>
              <a:buNone/>
            </a:pPr>
            <a:r>
              <a:rPr lang="en-US" sz="2041" dirty="0">
                <a:solidFill>
                  <a:srgbClr val="454240"/>
                </a:solidFill>
                <a:latin typeface="Libre Baskerville" pitchFamily="34" charset="0"/>
                <a:ea typeface="Libre Baskerville" pitchFamily="34" charset="-122"/>
                <a:cs typeface="Libre Baskerville" pitchFamily="34" charset="-120"/>
              </a:rPr>
              <a:t>4</a:t>
            </a:r>
            <a:endParaRPr lang="en-US" sz="2041" dirty="0"/>
          </a:p>
        </p:txBody>
      </p:sp>
      <p:sp>
        <p:nvSpPr>
          <p:cNvPr id="21" name="Text 16"/>
          <p:cNvSpPr/>
          <p:nvPr/>
        </p:nvSpPr>
        <p:spPr>
          <a:xfrm>
            <a:off x="6652736" y="6358890"/>
            <a:ext cx="2160270" cy="269915"/>
          </a:xfrm>
          <a:prstGeom prst="rect">
            <a:avLst/>
          </a:prstGeom>
          <a:noFill/>
          <a:ln/>
        </p:spPr>
        <p:txBody>
          <a:bodyPr wrap="none" rtlCol="0" anchor="t"/>
          <a:lstStyle/>
          <a:p>
            <a:pPr marL="0" indent="0">
              <a:lnSpc>
                <a:spcPts val="2126"/>
              </a:lnSpc>
              <a:buNone/>
            </a:pPr>
            <a:r>
              <a:rPr lang="en-US" sz="1701" dirty="0">
                <a:solidFill>
                  <a:srgbClr val="454240"/>
                </a:solidFill>
                <a:latin typeface="Libre Baskerville" pitchFamily="34" charset="0"/>
                <a:ea typeface="Libre Baskerville" pitchFamily="34" charset="-122"/>
                <a:cs typeface="Libre Baskerville" pitchFamily="34" charset="-120"/>
              </a:rPr>
              <a:t>Regression Models</a:t>
            </a:r>
            <a:endParaRPr lang="en-US" sz="1701" dirty="0"/>
          </a:p>
        </p:txBody>
      </p:sp>
      <p:sp>
        <p:nvSpPr>
          <p:cNvPr id="22" name="Text 17"/>
          <p:cNvSpPr/>
          <p:nvPr/>
        </p:nvSpPr>
        <p:spPr>
          <a:xfrm>
            <a:off x="6652736" y="6732389"/>
            <a:ext cx="7372826" cy="553164"/>
          </a:xfrm>
          <a:prstGeom prst="rect">
            <a:avLst/>
          </a:prstGeom>
          <a:noFill/>
          <a:ln/>
        </p:spPr>
        <p:txBody>
          <a:bodyPr wrap="square" rtlCol="0" anchor="t"/>
          <a:lstStyle/>
          <a:p>
            <a:pPr marL="0" indent="0">
              <a:lnSpc>
                <a:spcPts val="2177"/>
              </a:lnSpc>
              <a:buNone/>
            </a:pPr>
            <a:r>
              <a:rPr lang="en-US" sz="1361" dirty="0">
                <a:solidFill>
                  <a:srgbClr val="454240"/>
                </a:solidFill>
                <a:latin typeface="DM Sans" pitchFamily="34" charset="0"/>
                <a:ea typeface="DM Sans" pitchFamily="34" charset="-122"/>
                <a:cs typeface="DM Sans" pitchFamily="34" charset="-120"/>
              </a:rPr>
              <a:t>Regression models are used to establish relationships between property features and their corresponding prices, enabling accurate price predictions.</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32886" y="2298978"/>
            <a:ext cx="5020508" cy="3631525"/>
          </a:xfrm>
          <a:prstGeom prst="rect">
            <a:avLst/>
          </a:prstGeom>
        </p:spPr>
      </p:pic>
      <p:sp>
        <p:nvSpPr>
          <p:cNvPr id="6" name="Text 1"/>
          <p:cNvSpPr/>
          <p:nvPr/>
        </p:nvSpPr>
        <p:spPr>
          <a:xfrm>
            <a:off x="6138505" y="1119545"/>
            <a:ext cx="4658201" cy="582216"/>
          </a:xfrm>
          <a:prstGeom prst="rect">
            <a:avLst/>
          </a:prstGeom>
          <a:noFill/>
          <a:ln/>
        </p:spPr>
        <p:txBody>
          <a:bodyPr wrap="none" rtlCol="0" anchor="t"/>
          <a:lstStyle/>
          <a:p>
            <a:pPr marL="0" indent="0">
              <a:lnSpc>
                <a:spcPts val="4585"/>
              </a:lnSpc>
              <a:buNone/>
            </a:pPr>
            <a:r>
              <a:rPr lang="en-US" sz="3668" dirty="0">
                <a:solidFill>
                  <a:srgbClr val="5C4E3D"/>
                </a:solidFill>
                <a:latin typeface="Libre Baskerville" pitchFamily="34" charset="0"/>
                <a:ea typeface="Libre Baskerville" pitchFamily="34" charset="-122"/>
                <a:cs typeface="Libre Baskerville" pitchFamily="34" charset="-120"/>
              </a:rPr>
              <a:t>Problem Statement</a:t>
            </a:r>
            <a:endParaRPr lang="en-US" sz="3668" dirty="0"/>
          </a:p>
        </p:txBody>
      </p:sp>
      <p:sp>
        <p:nvSpPr>
          <p:cNvPr id="7" name="Shape 2"/>
          <p:cNvSpPr/>
          <p:nvPr/>
        </p:nvSpPr>
        <p:spPr>
          <a:xfrm>
            <a:off x="6138505" y="1981200"/>
            <a:ext cx="7839789" cy="1684853"/>
          </a:xfrm>
          <a:prstGeom prst="roundRect">
            <a:avLst>
              <a:gd name="adj" fmla="val 4645"/>
            </a:avLst>
          </a:prstGeom>
          <a:solidFill>
            <a:srgbClr val="F7EDD4"/>
          </a:solidFill>
          <a:ln w="7620">
            <a:solidFill>
              <a:srgbClr val="DDD3BA"/>
            </a:solidFill>
            <a:prstDash val="solid"/>
          </a:ln>
        </p:spPr>
      </p:sp>
      <p:sp>
        <p:nvSpPr>
          <p:cNvPr id="8" name="Text 3"/>
          <p:cNvSpPr/>
          <p:nvPr/>
        </p:nvSpPr>
        <p:spPr>
          <a:xfrm>
            <a:off x="6332339" y="2175034"/>
            <a:ext cx="2329101" cy="291108"/>
          </a:xfrm>
          <a:prstGeom prst="rect">
            <a:avLst/>
          </a:prstGeom>
          <a:noFill/>
          <a:ln/>
        </p:spPr>
        <p:txBody>
          <a:bodyPr wrap="none" rtlCol="0" anchor="t"/>
          <a:lstStyle/>
          <a:p>
            <a:pPr marL="0" indent="0">
              <a:lnSpc>
                <a:spcPts val="2292"/>
              </a:lnSpc>
              <a:buNone/>
            </a:pPr>
            <a:r>
              <a:rPr lang="en-US" sz="1834" dirty="0">
                <a:solidFill>
                  <a:srgbClr val="454240"/>
                </a:solidFill>
                <a:latin typeface="Libre Baskerville" pitchFamily="34" charset="0"/>
                <a:ea typeface="Libre Baskerville" pitchFamily="34" charset="-122"/>
                <a:cs typeface="Libre Baskerville" pitchFamily="34" charset="-120"/>
              </a:rPr>
              <a:t>Objective</a:t>
            </a:r>
            <a:endParaRPr lang="en-US" sz="1834" dirty="0"/>
          </a:p>
        </p:txBody>
      </p:sp>
      <p:sp>
        <p:nvSpPr>
          <p:cNvPr id="9" name="Text 4"/>
          <p:cNvSpPr/>
          <p:nvPr/>
        </p:nvSpPr>
        <p:spPr>
          <a:xfrm>
            <a:off x="6332339" y="2577822"/>
            <a:ext cx="7452122" cy="894398"/>
          </a:xfrm>
          <a:prstGeom prst="rect">
            <a:avLst/>
          </a:prstGeom>
          <a:noFill/>
          <a:ln/>
        </p:spPr>
        <p:txBody>
          <a:bodyPr wrap="square" rtlCol="0" anchor="t"/>
          <a:lstStyle/>
          <a:p>
            <a:pPr marL="0" indent="0">
              <a:lnSpc>
                <a:spcPts val="2347"/>
              </a:lnSpc>
              <a:buNone/>
            </a:pPr>
            <a:r>
              <a:rPr lang="en-US" sz="1467" dirty="0">
                <a:solidFill>
                  <a:srgbClr val="454240"/>
                </a:solidFill>
                <a:latin typeface="DM Sans" pitchFamily="34" charset="0"/>
                <a:ea typeface="DM Sans" pitchFamily="34" charset="-122"/>
                <a:cs typeface="DM Sans" pitchFamily="34" charset="-120"/>
              </a:rPr>
              <a:t>The primary objective is to develop a regression model that predicts house prices using key features such as square footage, the number of bedrooms and bathrooms, and the age of the property.</a:t>
            </a:r>
            <a:endParaRPr lang="en-US" sz="1467" dirty="0"/>
          </a:p>
        </p:txBody>
      </p:sp>
      <p:sp>
        <p:nvSpPr>
          <p:cNvPr id="10" name="Shape 5"/>
          <p:cNvSpPr/>
          <p:nvPr/>
        </p:nvSpPr>
        <p:spPr>
          <a:xfrm>
            <a:off x="6138505" y="3852267"/>
            <a:ext cx="7839789" cy="1386721"/>
          </a:xfrm>
          <a:prstGeom prst="roundRect">
            <a:avLst>
              <a:gd name="adj" fmla="val 5643"/>
            </a:avLst>
          </a:prstGeom>
          <a:solidFill>
            <a:srgbClr val="F7EDD4"/>
          </a:solidFill>
          <a:ln w="7620">
            <a:solidFill>
              <a:srgbClr val="DDD3BA"/>
            </a:solidFill>
            <a:prstDash val="solid"/>
          </a:ln>
        </p:spPr>
      </p:sp>
      <p:sp>
        <p:nvSpPr>
          <p:cNvPr id="11" name="Text 6"/>
          <p:cNvSpPr/>
          <p:nvPr/>
        </p:nvSpPr>
        <p:spPr>
          <a:xfrm>
            <a:off x="6332339" y="4046101"/>
            <a:ext cx="2329101" cy="291108"/>
          </a:xfrm>
          <a:prstGeom prst="rect">
            <a:avLst/>
          </a:prstGeom>
          <a:noFill/>
          <a:ln/>
        </p:spPr>
        <p:txBody>
          <a:bodyPr wrap="none" rtlCol="0" anchor="t"/>
          <a:lstStyle/>
          <a:p>
            <a:pPr marL="0" indent="0">
              <a:lnSpc>
                <a:spcPts val="2292"/>
              </a:lnSpc>
              <a:buNone/>
            </a:pPr>
            <a:r>
              <a:rPr lang="en-US" sz="1834" dirty="0">
                <a:solidFill>
                  <a:srgbClr val="454240"/>
                </a:solidFill>
                <a:latin typeface="Libre Baskerville" pitchFamily="34" charset="0"/>
                <a:ea typeface="Libre Baskerville" pitchFamily="34" charset="-122"/>
                <a:cs typeface="Libre Baskerville" pitchFamily="34" charset="-120"/>
              </a:rPr>
              <a:t>Key Question</a:t>
            </a:r>
            <a:endParaRPr lang="en-US" sz="1834" dirty="0"/>
          </a:p>
        </p:txBody>
      </p:sp>
      <p:sp>
        <p:nvSpPr>
          <p:cNvPr id="12" name="Text 7"/>
          <p:cNvSpPr/>
          <p:nvPr/>
        </p:nvSpPr>
        <p:spPr>
          <a:xfrm>
            <a:off x="6332339" y="4448889"/>
            <a:ext cx="7452122" cy="596265"/>
          </a:xfrm>
          <a:prstGeom prst="rect">
            <a:avLst/>
          </a:prstGeom>
          <a:noFill/>
          <a:ln/>
        </p:spPr>
        <p:txBody>
          <a:bodyPr wrap="square" rtlCol="0" anchor="t"/>
          <a:lstStyle/>
          <a:p>
            <a:pPr marL="0" indent="0">
              <a:lnSpc>
                <a:spcPts val="2347"/>
              </a:lnSpc>
              <a:buNone/>
            </a:pPr>
            <a:r>
              <a:rPr lang="en-US" sz="1467" dirty="0">
                <a:solidFill>
                  <a:srgbClr val="454240"/>
                </a:solidFill>
                <a:latin typeface="DM Sans" pitchFamily="34" charset="0"/>
                <a:ea typeface="DM Sans" pitchFamily="34" charset="-122"/>
                <a:cs typeface="DM Sans" pitchFamily="34" charset="-120"/>
              </a:rPr>
              <a:t>Can machine learning models be utilized to accurately predict house prices, thereby enabling more strategic decision-making in the real estate market?</a:t>
            </a:r>
            <a:endParaRPr lang="en-US" sz="1467" dirty="0"/>
          </a:p>
        </p:txBody>
      </p:sp>
      <p:sp>
        <p:nvSpPr>
          <p:cNvPr id="13" name="Shape 8"/>
          <p:cNvSpPr/>
          <p:nvPr/>
        </p:nvSpPr>
        <p:spPr>
          <a:xfrm>
            <a:off x="6138505" y="5425202"/>
            <a:ext cx="7839789" cy="1684853"/>
          </a:xfrm>
          <a:prstGeom prst="roundRect">
            <a:avLst>
              <a:gd name="adj" fmla="val 4645"/>
            </a:avLst>
          </a:prstGeom>
          <a:solidFill>
            <a:srgbClr val="F7EDD4"/>
          </a:solidFill>
          <a:ln w="7620">
            <a:solidFill>
              <a:srgbClr val="DDD3BA"/>
            </a:solidFill>
            <a:prstDash val="solid"/>
          </a:ln>
        </p:spPr>
      </p:sp>
      <p:sp>
        <p:nvSpPr>
          <p:cNvPr id="14" name="Text 9"/>
          <p:cNvSpPr/>
          <p:nvPr/>
        </p:nvSpPr>
        <p:spPr>
          <a:xfrm>
            <a:off x="6332339" y="5619036"/>
            <a:ext cx="2329101" cy="291108"/>
          </a:xfrm>
          <a:prstGeom prst="rect">
            <a:avLst/>
          </a:prstGeom>
          <a:noFill/>
          <a:ln/>
        </p:spPr>
        <p:txBody>
          <a:bodyPr wrap="none" rtlCol="0" anchor="t"/>
          <a:lstStyle/>
          <a:p>
            <a:pPr marL="0" indent="0">
              <a:lnSpc>
                <a:spcPts val="2292"/>
              </a:lnSpc>
              <a:buNone/>
            </a:pPr>
            <a:r>
              <a:rPr lang="en-US" sz="1834" dirty="0">
                <a:solidFill>
                  <a:srgbClr val="454240"/>
                </a:solidFill>
                <a:latin typeface="Libre Baskerville" pitchFamily="34" charset="0"/>
                <a:ea typeface="Libre Baskerville" pitchFamily="34" charset="-122"/>
                <a:cs typeface="Libre Baskerville" pitchFamily="34" charset="-120"/>
              </a:rPr>
              <a:t>Answer</a:t>
            </a:r>
            <a:endParaRPr lang="en-US" sz="1834" dirty="0"/>
          </a:p>
        </p:txBody>
      </p:sp>
      <p:sp>
        <p:nvSpPr>
          <p:cNvPr id="15" name="Text 10"/>
          <p:cNvSpPr/>
          <p:nvPr/>
        </p:nvSpPr>
        <p:spPr>
          <a:xfrm>
            <a:off x="6332339" y="6021824"/>
            <a:ext cx="7452122" cy="894398"/>
          </a:xfrm>
          <a:prstGeom prst="rect">
            <a:avLst/>
          </a:prstGeom>
          <a:noFill/>
          <a:ln/>
        </p:spPr>
        <p:txBody>
          <a:bodyPr wrap="square" rtlCol="0" anchor="t"/>
          <a:lstStyle/>
          <a:p>
            <a:pPr marL="0" indent="0">
              <a:lnSpc>
                <a:spcPts val="2347"/>
              </a:lnSpc>
              <a:buNone/>
            </a:pPr>
            <a:r>
              <a:rPr lang="en-US" sz="1467" dirty="0">
                <a:solidFill>
                  <a:srgbClr val="454240"/>
                </a:solidFill>
                <a:latin typeface="DM Sans" pitchFamily="34" charset="0"/>
                <a:ea typeface="DM Sans" pitchFamily="34" charset="-122"/>
                <a:cs typeface="DM Sans" pitchFamily="34" charset="-120"/>
              </a:rPr>
              <a:t>Yes, machine learning models can effectively predict house prices by analyzing various property features. These models help stakeholders determine the fair market value of properties, forecast future price trends, and make informed real estate decisions.</a:t>
            </a:r>
            <a:endParaRPr lang="en-US" sz="146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864037" y="1615083"/>
            <a:ext cx="6172200" cy="771525"/>
          </a:xfrm>
          <a:prstGeom prst="rect">
            <a:avLst/>
          </a:prstGeom>
          <a:noFill/>
          <a:ln/>
        </p:spPr>
        <p:txBody>
          <a:bodyPr wrap="none" rtlCol="0" anchor="t"/>
          <a:lstStyle/>
          <a:p>
            <a:pPr marL="0" indent="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Retained Variables</a:t>
            </a:r>
            <a:endParaRPr lang="en-US" sz="4860" dirty="0"/>
          </a:p>
        </p:txBody>
      </p:sp>
      <p:sp>
        <p:nvSpPr>
          <p:cNvPr id="5" name="Text 2"/>
          <p:cNvSpPr/>
          <p:nvPr/>
        </p:nvSpPr>
        <p:spPr>
          <a:xfrm>
            <a:off x="864037" y="3003709"/>
            <a:ext cx="2773918" cy="385763"/>
          </a:xfrm>
          <a:prstGeom prst="rect">
            <a:avLst/>
          </a:prstGeom>
          <a:noFill/>
          <a:ln/>
        </p:spPr>
        <p:txBody>
          <a:bodyPr wrap="non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Square Footage</a:t>
            </a:r>
            <a:endParaRPr lang="en-US" sz="2430" dirty="0"/>
          </a:p>
        </p:txBody>
      </p:sp>
      <p:sp>
        <p:nvSpPr>
          <p:cNvPr id="6" name="Text 3"/>
          <p:cNvSpPr/>
          <p:nvPr/>
        </p:nvSpPr>
        <p:spPr>
          <a:xfrm>
            <a:off x="864037" y="3636288"/>
            <a:ext cx="2773918" cy="1580198"/>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A direct indicator of property size, which is a major determinant of market value.</a:t>
            </a:r>
            <a:endParaRPr lang="en-US" sz="1944" dirty="0"/>
          </a:p>
        </p:txBody>
      </p:sp>
      <p:sp>
        <p:nvSpPr>
          <p:cNvPr id="7" name="Text 4"/>
          <p:cNvSpPr/>
          <p:nvPr/>
        </p:nvSpPr>
        <p:spPr>
          <a:xfrm>
            <a:off x="4247793" y="3003709"/>
            <a:ext cx="2773918" cy="771525"/>
          </a:xfrm>
          <a:prstGeom prst="rect">
            <a:avLst/>
          </a:prstGeom>
          <a:noFill/>
          <a:ln/>
        </p:spPr>
        <p:txBody>
          <a:bodyPr wrap="squar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Number of Bedrooms</a:t>
            </a:r>
            <a:endParaRPr lang="en-US" sz="2430" dirty="0"/>
          </a:p>
        </p:txBody>
      </p:sp>
      <p:sp>
        <p:nvSpPr>
          <p:cNvPr id="8" name="Text 5"/>
          <p:cNvSpPr/>
          <p:nvPr/>
        </p:nvSpPr>
        <p:spPr>
          <a:xfrm>
            <a:off x="4247793" y="4022050"/>
            <a:ext cx="2773918" cy="1580198"/>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Reflects the capacity of the property, making it a critical factor in price determination.</a:t>
            </a:r>
            <a:endParaRPr lang="en-US" sz="1944" dirty="0"/>
          </a:p>
        </p:txBody>
      </p:sp>
      <p:sp>
        <p:nvSpPr>
          <p:cNvPr id="9" name="Text 6"/>
          <p:cNvSpPr/>
          <p:nvPr/>
        </p:nvSpPr>
        <p:spPr>
          <a:xfrm>
            <a:off x="7631549" y="3003709"/>
            <a:ext cx="2773918" cy="771525"/>
          </a:xfrm>
          <a:prstGeom prst="rect">
            <a:avLst/>
          </a:prstGeom>
          <a:noFill/>
          <a:ln/>
        </p:spPr>
        <p:txBody>
          <a:bodyPr wrap="squar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Number of Bathrooms</a:t>
            </a:r>
            <a:endParaRPr lang="en-US" sz="2430" dirty="0"/>
          </a:p>
        </p:txBody>
      </p:sp>
      <p:sp>
        <p:nvSpPr>
          <p:cNvPr id="10" name="Text 7"/>
          <p:cNvSpPr/>
          <p:nvPr/>
        </p:nvSpPr>
        <p:spPr>
          <a:xfrm>
            <a:off x="7631549" y="4022050"/>
            <a:ext cx="2773918" cy="1975247"/>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Similar to bedrooms, the number of bathrooms influences buyer interest and valuation.</a:t>
            </a:r>
            <a:endParaRPr lang="en-US" sz="1944" dirty="0"/>
          </a:p>
        </p:txBody>
      </p:sp>
      <p:sp>
        <p:nvSpPr>
          <p:cNvPr id="11" name="Text 8"/>
          <p:cNvSpPr/>
          <p:nvPr/>
        </p:nvSpPr>
        <p:spPr>
          <a:xfrm>
            <a:off x="11015305" y="3003709"/>
            <a:ext cx="2773918" cy="771525"/>
          </a:xfrm>
          <a:prstGeom prst="rect">
            <a:avLst/>
          </a:prstGeom>
          <a:noFill/>
          <a:ln/>
        </p:spPr>
        <p:txBody>
          <a:bodyPr wrap="squar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Age of the Property</a:t>
            </a:r>
            <a:endParaRPr lang="en-US" sz="2430" dirty="0"/>
          </a:p>
        </p:txBody>
      </p:sp>
      <p:sp>
        <p:nvSpPr>
          <p:cNvPr id="12" name="Text 9"/>
          <p:cNvSpPr/>
          <p:nvPr/>
        </p:nvSpPr>
        <p:spPr>
          <a:xfrm>
            <a:off x="11015305" y="4022050"/>
            <a:ext cx="2773918" cy="2370296"/>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The age affects the condition and maintenance requirements, influencing market value.</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864037" y="2005489"/>
            <a:ext cx="6172200" cy="771525"/>
          </a:xfrm>
          <a:prstGeom prst="rect">
            <a:avLst/>
          </a:prstGeom>
          <a:noFill/>
          <a:ln/>
        </p:spPr>
        <p:txBody>
          <a:bodyPr wrap="none" rtlCol="0" anchor="t"/>
          <a:lstStyle/>
          <a:p>
            <a:pPr marL="0" indent="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Removed Variables</a:t>
            </a:r>
            <a:endParaRPr lang="en-US" sz="4860" dirty="0"/>
          </a:p>
        </p:txBody>
      </p:sp>
      <p:sp>
        <p:nvSpPr>
          <p:cNvPr id="5" name="Text 2"/>
          <p:cNvSpPr/>
          <p:nvPr/>
        </p:nvSpPr>
        <p:spPr>
          <a:xfrm>
            <a:off x="864037" y="3394115"/>
            <a:ext cx="3086100" cy="385763"/>
          </a:xfrm>
          <a:prstGeom prst="rect">
            <a:avLst/>
          </a:prstGeom>
          <a:noFill/>
          <a:ln/>
        </p:spPr>
        <p:txBody>
          <a:bodyPr wrap="non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Address</a:t>
            </a:r>
            <a:endParaRPr lang="en-US" sz="2430" dirty="0"/>
          </a:p>
        </p:txBody>
      </p:sp>
      <p:sp>
        <p:nvSpPr>
          <p:cNvPr id="6" name="Text 3"/>
          <p:cNvSpPr/>
          <p:nvPr/>
        </p:nvSpPr>
        <p:spPr>
          <a:xfrm>
            <a:off x="864037" y="4026694"/>
            <a:ext cx="3898821" cy="1580198"/>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While important for location, the address itself does not directly predict price and can add unnecessary complexity.</a:t>
            </a:r>
            <a:endParaRPr lang="en-US" sz="1944" dirty="0"/>
          </a:p>
        </p:txBody>
      </p:sp>
      <p:sp>
        <p:nvSpPr>
          <p:cNvPr id="7" name="Text 4"/>
          <p:cNvSpPr/>
          <p:nvPr/>
        </p:nvSpPr>
        <p:spPr>
          <a:xfrm>
            <a:off x="5372695" y="3394115"/>
            <a:ext cx="3086100" cy="385763"/>
          </a:xfrm>
          <a:prstGeom prst="rect">
            <a:avLst/>
          </a:prstGeom>
          <a:noFill/>
          <a:ln/>
        </p:spPr>
        <p:txBody>
          <a:bodyPr wrap="non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Owner Name</a:t>
            </a:r>
            <a:endParaRPr lang="en-US" sz="2430" dirty="0"/>
          </a:p>
        </p:txBody>
      </p:sp>
      <p:sp>
        <p:nvSpPr>
          <p:cNvPr id="8" name="Text 5"/>
          <p:cNvSpPr/>
          <p:nvPr/>
        </p:nvSpPr>
        <p:spPr>
          <a:xfrm>
            <a:off x="5372695" y="4026694"/>
            <a:ext cx="3898821" cy="1185148"/>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This has no bearing on market value and is irrelevant to price prediction.</a:t>
            </a:r>
            <a:endParaRPr lang="en-US" sz="1944" dirty="0"/>
          </a:p>
        </p:txBody>
      </p:sp>
      <p:sp>
        <p:nvSpPr>
          <p:cNvPr id="9" name="Text 6"/>
          <p:cNvSpPr/>
          <p:nvPr/>
        </p:nvSpPr>
        <p:spPr>
          <a:xfrm>
            <a:off x="9881354" y="3394115"/>
            <a:ext cx="3086100" cy="385763"/>
          </a:xfrm>
          <a:prstGeom prst="rect">
            <a:avLst/>
          </a:prstGeom>
          <a:noFill/>
          <a:ln/>
        </p:spPr>
        <p:txBody>
          <a:bodyPr wrap="none" rtlCol="0" anchor="t"/>
          <a:lstStyle/>
          <a:p>
            <a:pPr marL="0" indent="0">
              <a:lnSpc>
                <a:spcPts val="3038"/>
              </a:lnSpc>
              <a:buNone/>
            </a:pPr>
            <a:r>
              <a:rPr lang="en-US" sz="2430" dirty="0">
                <a:solidFill>
                  <a:srgbClr val="5C4E3D"/>
                </a:solidFill>
                <a:latin typeface="Libre Baskerville" pitchFamily="34" charset="0"/>
                <a:ea typeface="Libre Baskerville" pitchFamily="34" charset="-122"/>
                <a:cs typeface="Libre Baskerville" pitchFamily="34" charset="-120"/>
              </a:rPr>
              <a:t>Zip Code</a:t>
            </a:r>
            <a:endParaRPr lang="en-US" sz="2430" dirty="0"/>
          </a:p>
        </p:txBody>
      </p:sp>
      <p:sp>
        <p:nvSpPr>
          <p:cNvPr id="10" name="Text 7"/>
          <p:cNvSpPr/>
          <p:nvPr/>
        </p:nvSpPr>
        <p:spPr>
          <a:xfrm>
            <a:off x="9881354" y="4026694"/>
            <a:ext cx="3898821" cy="1975247"/>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Though location is key, broader neighborhood classifications in the model are assumed to cover location-related price differences.</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027158"/>
            <a:ext cx="4869061" cy="4175284"/>
          </a:xfrm>
          <a:prstGeom prst="rect">
            <a:avLst/>
          </a:prstGeom>
        </p:spPr>
      </p:pic>
      <p:sp>
        <p:nvSpPr>
          <p:cNvPr id="6" name="Text 1"/>
          <p:cNvSpPr/>
          <p:nvPr/>
        </p:nvSpPr>
        <p:spPr>
          <a:xfrm>
            <a:off x="6350437" y="1885593"/>
            <a:ext cx="7415927" cy="1543050"/>
          </a:xfrm>
          <a:prstGeom prst="rect">
            <a:avLst/>
          </a:prstGeom>
          <a:noFill/>
          <a:ln/>
        </p:spPr>
        <p:txBody>
          <a:bodyPr wrap="square" rtlCol="0" anchor="t"/>
          <a:lstStyle/>
          <a:p>
            <a:pPr marL="0" indent="0">
              <a:lnSpc>
                <a:spcPts val="6075"/>
              </a:lnSpc>
              <a:buNone/>
            </a:pPr>
            <a:r>
              <a:rPr lang="en-US" sz="4860" dirty="0">
                <a:solidFill>
                  <a:srgbClr val="5C4E3D"/>
                </a:solidFill>
                <a:latin typeface="Libre Baskerville" pitchFamily="34" charset="0"/>
                <a:ea typeface="Libre Baskerville" pitchFamily="34" charset="-122"/>
                <a:cs typeface="Libre Baskerville" pitchFamily="34" charset="-120"/>
              </a:rPr>
              <a:t>Best Model: Lasso Regression</a:t>
            </a:r>
            <a:endParaRPr lang="en-US" sz="4860" dirty="0"/>
          </a:p>
        </p:txBody>
      </p:sp>
      <p:sp>
        <p:nvSpPr>
          <p:cNvPr id="7" name="Shape 2"/>
          <p:cNvSpPr/>
          <p:nvPr/>
        </p:nvSpPr>
        <p:spPr>
          <a:xfrm>
            <a:off x="6350437" y="3798927"/>
            <a:ext cx="7415927" cy="2545080"/>
          </a:xfrm>
          <a:prstGeom prst="roundRect">
            <a:avLst>
              <a:gd name="adj" fmla="val 4074"/>
            </a:avLst>
          </a:prstGeom>
          <a:noFill/>
          <a:ln w="15240">
            <a:solidFill>
              <a:srgbClr val="000000">
                <a:alpha val="8000"/>
              </a:srgbClr>
            </a:solidFill>
            <a:prstDash val="solid"/>
          </a:ln>
        </p:spPr>
      </p:sp>
      <p:sp>
        <p:nvSpPr>
          <p:cNvPr id="8" name="Shape 3"/>
          <p:cNvSpPr/>
          <p:nvPr/>
        </p:nvSpPr>
        <p:spPr>
          <a:xfrm>
            <a:off x="6365677" y="3814167"/>
            <a:ext cx="7385447" cy="706517"/>
          </a:xfrm>
          <a:prstGeom prst="rect">
            <a:avLst/>
          </a:prstGeom>
          <a:solidFill>
            <a:srgbClr val="FFFFFF">
              <a:alpha val="4000"/>
            </a:srgbClr>
          </a:solidFill>
          <a:ln/>
        </p:spPr>
      </p:sp>
      <p:sp>
        <p:nvSpPr>
          <p:cNvPr id="9" name="Text 4"/>
          <p:cNvSpPr/>
          <p:nvPr/>
        </p:nvSpPr>
        <p:spPr>
          <a:xfrm>
            <a:off x="6612493" y="3969901"/>
            <a:ext cx="3195280" cy="395049"/>
          </a:xfrm>
          <a:prstGeom prst="rect">
            <a:avLst/>
          </a:prstGeom>
          <a:noFill/>
          <a:ln/>
        </p:spPr>
        <p:txBody>
          <a:bodyPr wrap="non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Metric</a:t>
            </a:r>
            <a:endParaRPr lang="en-US" sz="1944" dirty="0"/>
          </a:p>
        </p:txBody>
      </p:sp>
      <p:sp>
        <p:nvSpPr>
          <p:cNvPr id="10" name="Text 5"/>
          <p:cNvSpPr/>
          <p:nvPr/>
        </p:nvSpPr>
        <p:spPr>
          <a:xfrm>
            <a:off x="10309027" y="3969901"/>
            <a:ext cx="3195280" cy="395049"/>
          </a:xfrm>
          <a:prstGeom prst="rect">
            <a:avLst/>
          </a:prstGeom>
          <a:noFill/>
          <a:ln/>
        </p:spPr>
        <p:txBody>
          <a:bodyPr wrap="non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Lasso Regression</a:t>
            </a:r>
            <a:endParaRPr lang="en-US" sz="1944" dirty="0"/>
          </a:p>
        </p:txBody>
      </p:sp>
      <p:sp>
        <p:nvSpPr>
          <p:cNvPr id="11" name="Shape 6"/>
          <p:cNvSpPr/>
          <p:nvPr/>
        </p:nvSpPr>
        <p:spPr>
          <a:xfrm>
            <a:off x="6365677" y="4520684"/>
            <a:ext cx="7385447" cy="706517"/>
          </a:xfrm>
          <a:prstGeom prst="rect">
            <a:avLst/>
          </a:prstGeom>
          <a:solidFill>
            <a:srgbClr val="000000">
              <a:alpha val="4000"/>
            </a:srgbClr>
          </a:solidFill>
          <a:ln/>
        </p:spPr>
      </p:sp>
      <p:sp>
        <p:nvSpPr>
          <p:cNvPr id="12" name="Text 7"/>
          <p:cNvSpPr/>
          <p:nvPr/>
        </p:nvSpPr>
        <p:spPr>
          <a:xfrm>
            <a:off x="6612493" y="4676418"/>
            <a:ext cx="3195280" cy="395049"/>
          </a:xfrm>
          <a:prstGeom prst="rect">
            <a:avLst/>
          </a:prstGeom>
          <a:noFill/>
          <a:ln/>
        </p:spPr>
        <p:txBody>
          <a:bodyPr wrap="non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R² Score</a:t>
            </a:r>
            <a:endParaRPr lang="en-US" sz="1944" dirty="0"/>
          </a:p>
        </p:txBody>
      </p:sp>
      <p:sp>
        <p:nvSpPr>
          <p:cNvPr id="13" name="Text 8"/>
          <p:cNvSpPr/>
          <p:nvPr/>
        </p:nvSpPr>
        <p:spPr>
          <a:xfrm>
            <a:off x="10309027" y="4676418"/>
            <a:ext cx="3195280" cy="395049"/>
          </a:xfrm>
          <a:prstGeom prst="rect">
            <a:avLst/>
          </a:prstGeom>
          <a:noFill/>
          <a:ln/>
        </p:spPr>
        <p:txBody>
          <a:bodyPr wrap="non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High</a:t>
            </a:r>
            <a:endParaRPr lang="en-US" sz="1944" dirty="0"/>
          </a:p>
        </p:txBody>
      </p:sp>
      <p:sp>
        <p:nvSpPr>
          <p:cNvPr id="14" name="Shape 9"/>
          <p:cNvSpPr/>
          <p:nvPr/>
        </p:nvSpPr>
        <p:spPr>
          <a:xfrm>
            <a:off x="6365677" y="5227201"/>
            <a:ext cx="7385447" cy="1101566"/>
          </a:xfrm>
          <a:prstGeom prst="rect">
            <a:avLst/>
          </a:prstGeom>
          <a:solidFill>
            <a:srgbClr val="FFFFFF">
              <a:alpha val="4000"/>
            </a:srgbClr>
          </a:solidFill>
          <a:ln/>
        </p:spPr>
      </p:sp>
      <p:sp>
        <p:nvSpPr>
          <p:cNvPr id="15" name="Text 10"/>
          <p:cNvSpPr/>
          <p:nvPr/>
        </p:nvSpPr>
        <p:spPr>
          <a:xfrm>
            <a:off x="6612493" y="5382935"/>
            <a:ext cx="3195280" cy="790099"/>
          </a:xfrm>
          <a:prstGeom prst="rect">
            <a:avLst/>
          </a:prstGeom>
          <a:noFill/>
          <a:ln/>
        </p:spPr>
        <p:txBody>
          <a:bodyPr wrap="squar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Root Mean Square Error (RMSE)</a:t>
            </a:r>
            <a:endParaRPr lang="en-US" sz="1944" dirty="0"/>
          </a:p>
        </p:txBody>
      </p:sp>
      <p:sp>
        <p:nvSpPr>
          <p:cNvPr id="16" name="Text 11"/>
          <p:cNvSpPr/>
          <p:nvPr/>
        </p:nvSpPr>
        <p:spPr>
          <a:xfrm>
            <a:off x="10309027" y="5382935"/>
            <a:ext cx="3195280" cy="395049"/>
          </a:xfrm>
          <a:prstGeom prst="rect">
            <a:avLst/>
          </a:prstGeom>
          <a:noFill/>
          <a:ln/>
        </p:spPr>
        <p:txBody>
          <a:bodyPr wrap="none" rtlCol="0" anchor="t"/>
          <a:lstStyle/>
          <a:p>
            <a:pPr marL="0" indent="0">
              <a:lnSpc>
                <a:spcPts val="3110"/>
              </a:lnSpc>
              <a:buNone/>
            </a:pPr>
            <a:r>
              <a:rPr lang="en-US" sz="1944" dirty="0">
                <a:solidFill>
                  <a:srgbClr val="454240"/>
                </a:solidFill>
                <a:latin typeface="DM Sans" pitchFamily="34" charset="0"/>
                <a:ea typeface="DM Sans" pitchFamily="34" charset="-122"/>
                <a:cs typeface="DM Sans" pitchFamily="34" charset="-120"/>
              </a:rPr>
              <a:t>Low</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386"/>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2202894"/>
          </a:xfrm>
          <a:prstGeom prst="rect">
            <a:avLst/>
          </a:prstGeom>
        </p:spPr>
      </p:pic>
      <p:pic>
        <p:nvPicPr>
          <p:cNvPr id="5" name="Image 2" descr="preencoded.png"/>
          <p:cNvPicPr>
            <a:picLocks noChangeAspect="1"/>
          </p:cNvPicPr>
          <p:nvPr/>
        </p:nvPicPr>
        <p:blipFill>
          <a:blip r:embed="rId5"/>
          <a:stretch>
            <a:fillRect/>
          </a:stretch>
        </p:blipFill>
        <p:spPr>
          <a:xfrm>
            <a:off x="6200656" y="220266"/>
            <a:ext cx="2228969" cy="1762363"/>
          </a:xfrm>
          <a:prstGeom prst="rect">
            <a:avLst/>
          </a:prstGeom>
        </p:spPr>
      </p:pic>
      <p:sp>
        <p:nvSpPr>
          <p:cNvPr id="6" name="Text 1"/>
          <p:cNvSpPr/>
          <p:nvPr/>
        </p:nvSpPr>
        <p:spPr>
          <a:xfrm>
            <a:off x="2501860" y="2687479"/>
            <a:ext cx="4405789" cy="550664"/>
          </a:xfrm>
          <a:prstGeom prst="rect">
            <a:avLst/>
          </a:prstGeom>
          <a:noFill/>
          <a:ln/>
        </p:spPr>
        <p:txBody>
          <a:bodyPr wrap="none" rtlCol="0" anchor="t"/>
          <a:lstStyle/>
          <a:p>
            <a:pPr marL="0" indent="0">
              <a:lnSpc>
                <a:spcPts val="4336"/>
              </a:lnSpc>
              <a:buNone/>
            </a:pPr>
            <a:r>
              <a:rPr lang="en-US" sz="3469" dirty="0">
                <a:solidFill>
                  <a:srgbClr val="5C4E3D"/>
                </a:solidFill>
                <a:latin typeface="Libre Baskerville" pitchFamily="34" charset="0"/>
                <a:ea typeface="Libre Baskerville" pitchFamily="34" charset="-122"/>
                <a:cs typeface="Libre Baskerville" pitchFamily="34" charset="-120"/>
              </a:rPr>
              <a:t>Modeling Process</a:t>
            </a:r>
            <a:endParaRPr lang="en-US" sz="3469" dirty="0"/>
          </a:p>
        </p:txBody>
      </p:sp>
      <p:sp>
        <p:nvSpPr>
          <p:cNvPr id="7" name="Shape 2"/>
          <p:cNvSpPr/>
          <p:nvPr/>
        </p:nvSpPr>
        <p:spPr>
          <a:xfrm>
            <a:off x="2754749" y="3502462"/>
            <a:ext cx="22860" cy="4244340"/>
          </a:xfrm>
          <a:prstGeom prst="roundRect">
            <a:avLst>
              <a:gd name="adj" fmla="val 323786"/>
            </a:avLst>
          </a:prstGeom>
          <a:solidFill>
            <a:srgbClr val="DDD3BA"/>
          </a:solidFill>
          <a:ln/>
        </p:spPr>
      </p:sp>
      <p:sp>
        <p:nvSpPr>
          <p:cNvPr id="8" name="Shape 3"/>
          <p:cNvSpPr/>
          <p:nvPr/>
        </p:nvSpPr>
        <p:spPr>
          <a:xfrm>
            <a:off x="2941558" y="3887510"/>
            <a:ext cx="616744" cy="22860"/>
          </a:xfrm>
          <a:prstGeom prst="roundRect">
            <a:avLst>
              <a:gd name="adj" fmla="val 323786"/>
            </a:avLst>
          </a:prstGeom>
          <a:solidFill>
            <a:srgbClr val="DDD3BA"/>
          </a:solidFill>
          <a:ln/>
        </p:spPr>
      </p:sp>
      <p:sp>
        <p:nvSpPr>
          <p:cNvPr id="9" name="Shape 4"/>
          <p:cNvSpPr/>
          <p:nvPr/>
        </p:nvSpPr>
        <p:spPr>
          <a:xfrm>
            <a:off x="2567940" y="3700701"/>
            <a:ext cx="396478" cy="396478"/>
          </a:xfrm>
          <a:prstGeom prst="roundRect">
            <a:avLst>
              <a:gd name="adj" fmla="val 18669"/>
            </a:avLst>
          </a:prstGeom>
          <a:solidFill>
            <a:srgbClr val="F7EDD4"/>
          </a:solidFill>
          <a:ln w="7620">
            <a:solidFill>
              <a:srgbClr val="DDD3BA"/>
            </a:solidFill>
            <a:prstDash val="solid"/>
          </a:ln>
        </p:spPr>
      </p:sp>
      <p:sp>
        <p:nvSpPr>
          <p:cNvPr id="10" name="Text 5"/>
          <p:cNvSpPr/>
          <p:nvPr/>
        </p:nvSpPr>
        <p:spPr>
          <a:xfrm>
            <a:off x="2707124" y="3766780"/>
            <a:ext cx="117991" cy="264319"/>
          </a:xfrm>
          <a:prstGeom prst="rect">
            <a:avLst/>
          </a:prstGeom>
          <a:noFill/>
          <a:ln/>
        </p:spPr>
        <p:txBody>
          <a:bodyPr wrap="none" rtlCol="0" anchor="t"/>
          <a:lstStyle/>
          <a:p>
            <a:pPr marL="0" indent="0" algn="ctr">
              <a:lnSpc>
                <a:spcPts val="2081"/>
              </a:lnSpc>
              <a:buNone/>
            </a:pPr>
            <a:r>
              <a:rPr lang="en-US" sz="2081" dirty="0">
                <a:solidFill>
                  <a:srgbClr val="454240"/>
                </a:solidFill>
                <a:latin typeface="Libre Baskerville" pitchFamily="34" charset="0"/>
                <a:ea typeface="Libre Baskerville" pitchFamily="34" charset="-122"/>
                <a:cs typeface="Libre Baskerville" pitchFamily="34" charset="-120"/>
              </a:rPr>
              <a:t>1</a:t>
            </a:r>
            <a:endParaRPr lang="en-US" sz="2081" dirty="0"/>
          </a:p>
        </p:txBody>
      </p:sp>
      <p:sp>
        <p:nvSpPr>
          <p:cNvPr id="11" name="Text 6"/>
          <p:cNvSpPr/>
          <p:nvPr/>
        </p:nvSpPr>
        <p:spPr>
          <a:xfrm>
            <a:off x="3735348" y="3678674"/>
            <a:ext cx="2202894" cy="275273"/>
          </a:xfrm>
          <a:prstGeom prst="rect">
            <a:avLst/>
          </a:prstGeom>
          <a:noFill/>
          <a:ln/>
        </p:spPr>
        <p:txBody>
          <a:bodyPr wrap="none" rtlCol="0" anchor="t"/>
          <a:lstStyle/>
          <a:p>
            <a:pPr marL="0" indent="0" algn="l">
              <a:lnSpc>
                <a:spcPts val="2168"/>
              </a:lnSpc>
              <a:buNone/>
            </a:pPr>
            <a:r>
              <a:rPr lang="en-US" sz="1735" dirty="0">
                <a:solidFill>
                  <a:srgbClr val="454240"/>
                </a:solidFill>
                <a:latin typeface="Libre Baskerville" pitchFamily="34" charset="0"/>
                <a:ea typeface="Libre Baskerville" pitchFamily="34" charset="-122"/>
                <a:cs typeface="Libre Baskerville" pitchFamily="34" charset="-120"/>
              </a:rPr>
              <a:t>Data Preprocessing</a:t>
            </a:r>
            <a:endParaRPr lang="en-US" sz="1735" dirty="0"/>
          </a:p>
        </p:txBody>
      </p:sp>
      <p:sp>
        <p:nvSpPr>
          <p:cNvPr id="12" name="Text 7"/>
          <p:cNvSpPr/>
          <p:nvPr/>
        </p:nvSpPr>
        <p:spPr>
          <a:xfrm>
            <a:off x="3735348" y="4059674"/>
            <a:ext cx="8393073" cy="563880"/>
          </a:xfrm>
          <a:prstGeom prst="rect">
            <a:avLst/>
          </a:prstGeom>
          <a:noFill/>
          <a:ln/>
        </p:spPr>
        <p:txBody>
          <a:bodyPr wrap="square" rtlCol="0" anchor="t"/>
          <a:lstStyle/>
          <a:p>
            <a:pPr marL="0" indent="0" algn="l">
              <a:lnSpc>
                <a:spcPts val="2220"/>
              </a:lnSpc>
              <a:buNone/>
            </a:pPr>
            <a:r>
              <a:rPr lang="en-US" sz="1388" dirty="0">
                <a:solidFill>
                  <a:srgbClr val="454240"/>
                </a:solidFill>
                <a:latin typeface="DM Sans" pitchFamily="34" charset="0"/>
                <a:ea typeface="DM Sans" pitchFamily="34" charset="-122"/>
                <a:cs typeface="DM Sans" pitchFamily="34" charset="-120"/>
              </a:rPr>
              <a:t>The dataset was cleaned to address missing values and outliers. Key variables were selected based on their relevance to house prices.</a:t>
            </a:r>
            <a:endParaRPr lang="en-US" sz="1388" dirty="0"/>
          </a:p>
        </p:txBody>
      </p:sp>
      <p:sp>
        <p:nvSpPr>
          <p:cNvPr id="13" name="Shape 8"/>
          <p:cNvSpPr/>
          <p:nvPr/>
        </p:nvSpPr>
        <p:spPr>
          <a:xfrm>
            <a:off x="2941558" y="5361027"/>
            <a:ext cx="616744" cy="22860"/>
          </a:xfrm>
          <a:prstGeom prst="roundRect">
            <a:avLst>
              <a:gd name="adj" fmla="val 323786"/>
            </a:avLst>
          </a:prstGeom>
          <a:solidFill>
            <a:srgbClr val="DDD3BA"/>
          </a:solidFill>
          <a:ln/>
        </p:spPr>
      </p:sp>
      <p:sp>
        <p:nvSpPr>
          <p:cNvPr id="14" name="Shape 9"/>
          <p:cNvSpPr/>
          <p:nvPr/>
        </p:nvSpPr>
        <p:spPr>
          <a:xfrm>
            <a:off x="2567940" y="5174218"/>
            <a:ext cx="396478" cy="396478"/>
          </a:xfrm>
          <a:prstGeom prst="roundRect">
            <a:avLst>
              <a:gd name="adj" fmla="val 18669"/>
            </a:avLst>
          </a:prstGeom>
          <a:solidFill>
            <a:srgbClr val="F7EDD4"/>
          </a:solidFill>
          <a:ln w="7620">
            <a:solidFill>
              <a:srgbClr val="DDD3BA"/>
            </a:solidFill>
            <a:prstDash val="solid"/>
          </a:ln>
        </p:spPr>
      </p:sp>
      <p:sp>
        <p:nvSpPr>
          <p:cNvPr id="15" name="Text 10"/>
          <p:cNvSpPr/>
          <p:nvPr/>
        </p:nvSpPr>
        <p:spPr>
          <a:xfrm>
            <a:off x="2684740" y="5240298"/>
            <a:ext cx="162878" cy="264319"/>
          </a:xfrm>
          <a:prstGeom prst="rect">
            <a:avLst/>
          </a:prstGeom>
          <a:noFill/>
          <a:ln/>
        </p:spPr>
        <p:txBody>
          <a:bodyPr wrap="none" rtlCol="0" anchor="t"/>
          <a:lstStyle/>
          <a:p>
            <a:pPr marL="0" indent="0" algn="ctr">
              <a:lnSpc>
                <a:spcPts val="2081"/>
              </a:lnSpc>
              <a:buNone/>
            </a:pPr>
            <a:r>
              <a:rPr lang="en-US" sz="2081" dirty="0">
                <a:solidFill>
                  <a:srgbClr val="454240"/>
                </a:solidFill>
                <a:latin typeface="Libre Baskerville" pitchFamily="34" charset="0"/>
                <a:ea typeface="Libre Baskerville" pitchFamily="34" charset="-122"/>
                <a:cs typeface="Libre Baskerville" pitchFamily="34" charset="-120"/>
              </a:rPr>
              <a:t>2</a:t>
            </a:r>
            <a:endParaRPr lang="en-US" sz="2081" dirty="0"/>
          </a:p>
        </p:txBody>
      </p:sp>
      <p:sp>
        <p:nvSpPr>
          <p:cNvPr id="16" name="Text 11"/>
          <p:cNvSpPr/>
          <p:nvPr/>
        </p:nvSpPr>
        <p:spPr>
          <a:xfrm>
            <a:off x="3735348" y="5152192"/>
            <a:ext cx="3114437" cy="275273"/>
          </a:xfrm>
          <a:prstGeom prst="rect">
            <a:avLst/>
          </a:prstGeom>
          <a:noFill/>
          <a:ln/>
        </p:spPr>
        <p:txBody>
          <a:bodyPr wrap="none" rtlCol="0" anchor="t"/>
          <a:lstStyle/>
          <a:p>
            <a:pPr marL="0" indent="0" algn="l">
              <a:lnSpc>
                <a:spcPts val="2168"/>
              </a:lnSpc>
              <a:buNone/>
            </a:pPr>
            <a:r>
              <a:rPr lang="en-US" sz="1735" dirty="0">
                <a:solidFill>
                  <a:srgbClr val="454240"/>
                </a:solidFill>
                <a:latin typeface="Libre Baskerville" pitchFamily="34" charset="0"/>
                <a:ea typeface="Libre Baskerville" pitchFamily="34" charset="-122"/>
                <a:cs typeface="Libre Baskerville" pitchFamily="34" charset="-120"/>
              </a:rPr>
              <a:t>Model Training and Testing</a:t>
            </a:r>
            <a:endParaRPr lang="en-US" sz="1735" dirty="0"/>
          </a:p>
        </p:txBody>
      </p:sp>
      <p:sp>
        <p:nvSpPr>
          <p:cNvPr id="17" name="Text 12"/>
          <p:cNvSpPr/>
          <p:nvPr/>
        </p:nvSpPr>
        <p:spPr>
          <a:xfrm>
            <a:off x="3735348" y="5533192"/>
            <a:ext cx="8393073" cy="563880"/>
          </a:xfrm>
          <a:prstGeom prst="rect">
            <a:avLst/>
          </a:prstGeom>
          <a:noFill/>
          <a:ln/>
        </p:spPr>
        <p:txBody>
          <a:bodyPr wrap="square" rtlCol="0" anchor="t"/>
          <a:lstStyle/>
          <a:p>
            <a:pPr marL="0" indent="0" algn="l">
              <a:lnSpc>
                <a:spcPts val="2220"/>
              </a:lnSpc>
              <a:buNone/>
            </a:pPr>
            <a:r>
              <a:rPr lang="en-US" sz="1388" dirty="0">
                <a:solidFill>
                  <a:srgbClr val="454240"/>
                </a:solidFill>
                <a:latin typeface="DM Sans" pitchFamily="34" charset="0"/>
                <a:ea typeface="DM Sans" pitchFamily="34" charset="-122"/>
                <a:cs typeface="DM Sans" pitchFamily="34" charset="-120"/>
              </a:rPr>
              <a:t>The dataset was split into training and testing sets, and various regression models were trained on the training data: Linear Regression, Ridge Regression, and Lasso Regression.</a:t>
            </a:r>
            <a:endParaRPr lang="en-US" sz="1388" dirty="0"/>
          </a:p>
        </p:txBody>
      </p:sp>
      <p:sp>
        <p:nvSpPr>
          <p:cNvPr id="18" name="Shape 13"/>
          <p:cNvSpPr/>
          <p:nvPr/>
        </p:nvSpPr>
        <p:spPr>
          <a:xfrm>
            <a:off x="2941558" y="6834545"/>
            <a:ext cx="616744" cy="22860"/>
          </a:xfrm>
          <a:prstGeom prst="roundRect">
            <a:avLst>
              <a:gd name="adj" fmla="val 323786"/>
            </a:avLst>
          </a:prstGeom>
          <a:solidFill>
            <a:srgbClr val="DDD3BA"/>
          </a:solidFill>
          <a:ln/>
        </p:spPr>
      </p:sp>
      <p:sp>
        <p:nvSpPr>
          <p:cNvPr id="19" name="Shape 14"/>
          <p:cNvSpPr/>
          <p:nvPr/>
        </p:nvSpPr>
        <p:spPr>
          <a:xfrm>
            <a:off x="2567940" y="6647736"/>
            <a:ext cx="396478" cy="396478"/>
          </a:xfrm>
          <a:prstGeom prst="roundRect">
            <a:avLst>
              <a:gd name="adj" fmla="val 18669"/>
            </a:avLst>
          </a:prstGeom>
          <a:solidFill>
            <a:srgbClr val="F7EDD4"/>
          </a:solidFill>
          <a:ln w="7620">
            <a:solidFill>
              <a:srgbClr val="DDD3BA"/>
            </a:solidFill>
            <a:prstDash val="solid"/>
          </a:ln>
        </p:spPr>
      </p:sp>
      <p:sp>
        <p:nvSpPr>
          <p:cNvPr id="20" name="Text 15"/>
          <p:cNvSpPr/>
          <p:nvPr/>
        </p:nvSpPr>
        <p:spPr>
          <a:xfrm>
            <a:off x="2684740" y="6713815"/>
            <a:ext cx="162878" cy="264319"/>
          </a:xfrm>
          <a:prstGeom prst="rect">
            <a:avLst/>
          </a:prstGeom>
          <a:noFill/>
          <a:ln/>
        </p:spPr>
        <p:txBody>
          <a:bodyPr wrap="none" rtlCol="0" anchor="t"/>
          <a:lstStyle/>
          <a:p>
            <a:pPr marL="0" indent="0" algn="ctr">
              <a:lnSpc>
                <a:spcPts val="2081"/>
              </a:lnSpc>
              <a:buNone/>
            </a:pPr>
            <a:r>
              <a:rPr lang="en-US" sz="2081" dirty="0">
                <a:solidFill>
                  <a:srgbClr val="454240"/>
                </a:solidFill>
                <a:latin typeface="Libre Baskerville" pitchFamily="34" charset="0"/>
                <a:ea typeface="Libre Baskerville" pitchFamily="34" charset="-122"/>
                <a:cs typeface="Libre Baskerville" pitchFamily="34" charset="-120"/>
              </a:rPr>
              <a:t>3</a:t>
            </a:r>
            <a:endParaRPr lang="en-US" sz="2081" dirty="0"/>
          </a:p>
        </p:txBody>
      </p:sp>
      <p:sp>
        <p:nvSpPr>
          <p:cNvPr id="21" name="Text 16"/>
          <p:cNvSpPr/>
          <p:nvPr/>
        </p:nvSpPr>
        <p:spPr>
          <a:xfrm>
            <a:off x="3735348" y="6625709"/>
            <a:ext cx="2202894" cy="275273"/>
          </a:xfrm>
          <a:prstGeom prst="rect">
            <a:avLst/>
          </a:prstGeom>
          <a:noFill/>
          <a:ln/>
        </p:spPr>
        <p:txBody>
          <a:bodyPr wrap="none" rtlCol="0" anchor="t"/>
          <a:lstStyle/>
          <a:p>
            <a:pPr marL="0" indent="0" algn="l">
              <a:lnSpc>
                <a:spcPts val="2168"/>
              </a:lnSpc>
              <a:buNone/>
            </a:pPr>
            <a:r>
              <a:rPr lang="en-US" sz="1735" dirty="0">
                <a:solidFill>
                  <a:srgbClr val="454240"/>
                </a:solidFill>
                <a:latin typeface="Libre Baskerville" pitchFamily="34" charset="0"/>
                <a:ea typeface="Libre Baskerville" pitchFamily="34" charset="-122"/>
                <a:cs typeface="Libre Baskerville" pitchFamily="34" charset="-120"/>
              </a:rPr>
              <a:t>Model Evaluation</a:t>
            </a:r>
            <a:endParaRPr lang="en-US" sz="1735" dirty="0"/>
          </a:p>
        </p:txBody>
      </p:sp>
      <p:sp>
        <p:nvSpPr>
          <p:cNvPr id="22" name="Text 17"/>
          <p:cNvSpPr/>
          <p:nvPr/>
        </p:nvSpPr>
        <p:spPr>
          <a:xfrm>
            <a:off x="3735348" y="7006709"/>
            <a:ext cx="8393073" cy="563880"/>
          </a:xfrm>
          <a:prstGeom prst="rect">
            <a:avLst/>
          </a:prstGeom>
          <a:noFill/>
          <a:ln/>
        </p:spPr>
        <p:txBody>
          <a:bodyPr wrap="square" rtlCol="0" anchor="t"/>
          <a:lstStyle/>
          <a:p>
            <a:pPr marL="0" indent="0" algn="l">
              <a:lnSpc>
                <a:spcPts val="2220"/>
              </a:lnSpc>
              <a:buNone/>
            </a:pPr>
            <a:r>
              <a:rPr lang="en-US" sz="1388" dirty="0">
                <a:solidFill>
                  <a:srgbClr val="454240"/>
                </a:solidFill>
                <a:latin typeface="DM Sans" pitchFamily="34" charset="0"/>
                <a:ea typeface="DM Sans" pitchFamily="34" charset="-122"/>
                <a:cs typeface="DM Sans" pitchFamily="34" charset="-120"/>
              </a:rPr>
              <a:t>The models were evaluated using R² and RMSE. Among these, Lasso Regression outperformed the others, offering a good balance of predictive accuracy and simplicity.</a:t>
            </a:r>
            <a:endParaRPr lang="en-US" sz="1388"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87245" y="2448163"/>
            <a:ext cx="4999911" cy="3333274"/>
          </a:xfrm>
          <a:prstGeom prst="rect">
            <a:avLst/>
          </a:prstGeom>
        </p:spPr>
      </p:pic>
      <p:sp>
        <p:nvSpPr>
          <p:cNvPr id="6" name="Text 1"/>
          <p:cNvSpPr/>
          <p:nvPr/>
        </p:nvSpPr>
        <p:spPr>
          <a:xfrm>
            <a:off x="681157" y="848082"/>
            <a:ext cx="5835015" cy="608171"/>
          </a:xfrm>
          <a:prstGeom prst="rect">
            <a:avLst/>
          </a:prstGeom>
          <a:noFill/>
          <a:ln/>
        </p:spPr>
        <p:txBody>
          <a:bodyPr wrap="none" rtlCol="0" anchor="t"/>
          <a:lstStyle/>
          <a:p>
            <a:pPr marL="0" indent="0">
              <a:lnSpc>
                <a:spcPts val="4789"/>
              </a:lnSpc>
              <a:buNone/>
            </a:pPr>
            <a:r>
              <a:rPr lang="en-US" sz="3831" dirty="0">
                <a:solidFill>
                  <a:srgbClr val="5C4E3D"/>
                </a:solidFill>
                <a:latin typeface="Libre Baskerville" pitchFamily="34" charset="0"/>
                <a:ea typeface="Libre Baskerville" pitchFamily="34" charset="-122"/>
                <a:cs typeface="Libre Baskerville" pitchFamily="34" charset="-120"/>
              </a:rPr>
              <a:t>Output and Advantages</a:t>
            </a:r>
            <a:endParaRPr lang="en-US" sz="3831" dirty="0"/>
          </a:p>
        </p:txBody>
      </p:sp>
      <p:sp>
        <p:nvSpPr>
          <p:cNvPr id="7" name="Shape 2"/>
          <p:cNvSpPr/>
          <p:nvPr/>
        </p:nvSpPr>
        <p:spPr>
          <a:xfrm>
            <a:off x="681157" y="1966913"/>
            <a:ext cx="437793" cy="437793"/>
          </a:xfrm>
          <a:prstGeom prst="roundRect">
            <a:avLst>
              <a:gd name="adj" fmla="val 18672"/>
            </a:avLst>
          </a:prstGeom>
          <a:solidFill>
            <a:srgbClr val="F7EDD4"/>
          </a:solidFill>
          <a:ln w="7620">
            <a:solidFill>
              <a:srgbClr val="DDD3BA"/>
            </a:solidFill>
            <a:prstDash val="solid"/>
          </a:ln>
        </p:spPr>
      </p:sp>
      <p:sp>
        <p:nvSpPr>
          <p:cNvPr id="8" name="Text 3"/>
          <p:cNvSpPr/>
          <p:nvPr/>
        </p:nvSpPr>
        <p:spPr>
          <a:xfrm>
            <a:off x="834866" y="2039779"/>
            <a:ext cx="130254" cy="291941"/>
          </a:xfrm>
          <a:prstGeom prst="rect">
            <a:avLst/>
          </a:prstGeom>
          <a:noFill/>
          <a:ln/>
        </p:spPr>
        <p:txBody>
          <a:bodyPr wrap="none" rtlCol="0" anchor="t"/>
          <a:lstStyle/>
          <a:p>
            <a:pPr marL="0" indent="0" algn="ctr">
              <a:lnSpc>
                <a:spcPts val="2299"/>
              </a:lnSpc>
              <a:buNone/>
            </a:pPr>
            <a:r>
              <a:rPr lang="en-US" sz="2299" dirty="0">
                <a:solidFill>
                  <a:srgbClr val="454240"/>
                </a:solidFill>
                <a:latin typeface="Libre Baskerville" pitchFamily="34" charset="0"/>
                <a:ea typeface="Libre Baskerville" pitchFamily="34" charset="-122"/>
                <a:cs typeface="Libre Baskerville" pitchFamily="34" charset="-120"/>
              </a:rPr>
              <a:t>1</a:t>
            </a:r>
            <a:endParaRPr lang="en-US" sz="2299" dirty="0"/>
          </a:p>
        </p:txBody>
      </p:sp>
      <p:sp>
        <p:nvSpPr>
          <p:cNvPr id="9" name="Text 4"/>
          <p:cNvSpPr/>
          <p:nvPr/>
        </p:nvSpPr>
        <p:spPr>
          <a:xfrm>
            <a:off x="1313498" y="1966913"/>
            <a:ext cx="2432804" cy="303967"/>
          </a:xfrm>
          <a:prstGeom prst="rect">
            <a:avLst/>
          </a:prstGeom>
          <a:noFill/>
          <a:ln/>
        </p:spPr>
        <p:txBody>
          <a:bodyPr wrap="none" rtlCol="0" anchor="t"/>
          <a:lstStyle/>
          <a:p>
            <a:pPr marL="0" indent="0">
              <a:lnSpc>
                <a:spcPts val="2395"/>
              </a:lnSpc>
              <a:buNone/>
            </a:pPr>
            <a:r>
              <a:rPr lang="en-US" sz="1916" dirty="0">
                <a:solidFill>
                  <a:srgbClr val="454240"/>
                </a:solidFill>
                <a:latin typeface="Libre Baskerville" pitchFamily="34" charset="0"/>
                <a:ea typeface="Libre Baskerville" pitchFamily="34" charset="-122"/>
                <a:cs typeface="Libre Baskerville" pitchFamily="34" charset="-120"/>
              </a:rPr>
              <a:t>Positive Outcome</a:t>
            </a:r>
            <a:endParaRPr lang="en-US" sz="1916" dirty="0"/>
          </a:p>
        </p:txBody>
      </p:sp>
      <p:sp>
        <p:nvSpPr>
          <p:cNvPr id="10" name="Text 5"/>
          <p:cNvSpPr/>
          <p:nvPr/>
        </p:nvSpPr>
        <p:spPr>
          <a:xfrm>
            <a:off x="1313498" y="2387560"/>
            <a:ext cx="7149346" cy="622935"/>
          </a:xfrm>
          <a:prstGeom prst="rect">
            <a:avLst/>
          </a:prstGeom>
          <a:noFill/>
          <a:ln/>
        </p:spPr>
        <p:txBody>
          <a:bodyPr wrap="square" rtlCol="0" anchor="t"/>
          <a:lstStyle/>
          <a:p>
            <a:pPr marL="0" indent="0">
              <a:lnSpc>
                <a:spcPts val="2452"/>
              </a:lnSpc>
              <a:buNone/>
            </a:pPr>
            <a:r>
              <a:rPr lang="en-US" sz="1532" dirty="0">
                <a:solidFill>
                  <a:srgbClr val="454240"/>
                </a:solidFill>
                <a:latin typeface="DM Sans" pitchFamily="34" charset="0"/>
                <a:ea typeface="DM Sans" pitchFamily="34" charset="-122"/>
                <a:cs typeface="DM Sans" pitchFamily="34" charset="-120"/>
              </a:rPr>
              <a:t>The model provides accurate and reliable predictions, empowering stakeholders to make informed decisions regarding property transactions.</a:t>
            </a:r>
            <a:endParaRPr lang="en-US" sz="1532" dirty="0"/>
          </a:p>
        </p:txBody>
      </p:sp>
      <p:sp>
        <p:nvSpPr>
          <p:cNvPr id="11" name="Shape 6"/>
          <p:cNvSpPr/>
          <p:nvPr/>
        </p:nvSpPr>
        <p:spPr>
          <a:xfrm>
            <a:off x="681157" y="3423880"/>
            <a:ext cx="437793" cy="437793"/>
          </a:xfrm>
          <a:prstGeom prst="roundRect">
            <a:avLst>
              <a:gd name="adj" fmla="val 18672"/>
            </a:avLst>
          </a:prstGeom>
          <a:solidFill>
            <a:srgbClr val="F7EDD4"/>
          </a:solidFill>
          <a:ln w="7620">
            <a:solidFill>
              <a:srgbClr val="DDD3BA"/>
            </a:solidFill>
            <a:prstDash val="solid"/>
          </a:ln>
        </p:spPr>
      </p:sp>
      <p:sp>
        <p:nvSpPr>
          <p:cNvPr id="12" name="Text 7"/>
          <p:cNvSpPr/>
          <p:nvPr/>
        </p:nvSpPr>
        <p:spPr>
          <a:xfrm>
            <a:off x="810101" y="3496747"/>
            <a:ext cx="179784" cy="291941"/>
          </a:xfrm>
          <a:prstGeom prst="rect">
            <a:avLst/>
          </a:prstGeom>
          <a:noFill/>
          <a:ln/>
        </p:spPr>
        <p:txBody>
          <a:bodyPr wrap="none" rtlCol="0" anchor="t"/>
          <a:lstStyle/>
          <a:p>
            <a:pPr marL="0" indent="0" algn="ctr">
              <a:lnSpc>
                <a:spcPts val="2299"/>
              </a:lnSpc>
              <a:buNone/>
            </a:pPr>
            <a:r>
              <a:rPr lang="en-US" sz="2299" dirty="0">
                <a:solidFill>
                  <a:srgbClr val="454240"/>
                </a:solidFill>
                <a:latin typeface="Libre Baskerville" pitchFamily="34" charset="0"/>
                <a:ea typeface="Libre Baskerville" pitchFamily="34" charset="-122"/>
                <a:cs typeface="Libre Baskerville" pitchFamily="34" charset="-120"/>
              </a:rPr>
              <a:t>2</a:t>
            </a:r>
            <a:endParaRPr lang="en-US" sz="2299" dirty="0"/>
          </a:p>
        </p:txBody>
      </p:sp>
      <p:sp>
        <p:nvSpPr>
          <p:cNvPr id="13" name="Text 8"/>
          <p:cNvSpPr/>
          <p:nvPr/>
        </p:nvSpPr>
        <p:spPr>
          <a:xfrm>
            <a:off x="1313498" y="3423880"/>
            <a:ext cx="2546509" cy="303967"/>
          </a:xfrm>
          <a:prstGeom prst="rect">
            <a:avLst/>
          </a:prstGeom>
          <a:noFill/>
          <a:ln/>
        </p:spPr>
        <p:txBody>
          <a:bodyPr wrap="none" rtlCol="0" anchor="t"/>
          <a:lstStyle/>
          <a:p>
            <a:pPr marL="0" indent="0">
              <a:lnSpc>
                <a:spcPts val="2395"/>
              </a:lnSpc>
              <a:buNone/>
            </a:pPr>
            <a:r>
              <a:rPr lang="en-US" sz="1916" dirty="0">
                <a:solidFill>
                  <a:srgbClr val="454240"/>
                </a:solidFill>
                <a:latin typeface="Libre Baskerville" pitchFamily="34" charset="0"/>
                <a:ea typeface="Libre Baskerville" pitchFamily="34" charset="-122"/>
                <a:cs typeface="Libre Baskerville" pitchFamily="34" charset="-120"/>
              </a:rPr>
              <a:t>Early Market Insight</a:t>
            </a:r>
            <a:endParaRPr lang="en-US" sz="1916" dirty="0"/>
          </a:p>
        </p:txBody>
      </p:sp>
      <p:sp>
        <p:nvSpPr>
          <p:cNvPr id="14" name="Text 9"/>
          <p:cNvSpPr/>
          <p:nvPr/>
        </p:nvSpPr>
        <p:spPr>
          <a:xfrm>
            <a:off x="1313498" y="3844528"/>
            <a:ext cx="7149346" cy="622935"/>
          </a:xfrm>
          <a:prstGeom prst="rect">
            <a:avLst/>
          </a:prstGeom>
          <a:noFill/>
          <a:ln/>
        </p:spPr>
        <p:txBody>
          <a:bodyPr wrap="square" rtlCol="0" anchor="t"/>
          <a:lstStyle/>
          <a:p>
            <a:pPr marL="0" indent="0">
              <a:lnSpc>
                <a:spcPts val="2452"/>
              </a:lnSpc>
              <a:buNone/>
            </a:pPr>
            <a:r>
              <a:rPr lang="en-US" sz="1532" dirty="0">
                <a:solidFill>
                  <a:srgbClr val="454240"/>
                </a:solidFill>
                <a:latin typeface="DM Sans" pitchFamily="34" charset="0"/>
                <a:ea typeface="DM Sans" pitchFamily="34" charset="-122"/>
                <a:cs typeface="DM Sans" pitchFamily="34" charset="-120"/>
              </a:rPr>
              <a:t>The model delivers early indicators of market trends, supporting proactive investment and selling decisions.</a:t>
            </a:r>
            <a:endParaRPr lang="en-US" sz="1532" dirty="0"/>
          </a:p>
        </p:txBody>
      </p:sp>
      <p:sp>
        <p:nvSpPr>
          <p:cNvPr id="15" name="Shape 10"/>
          <p:cNvSpPr/>
          <p:nvPr/>
        </p:nvSpPr>
        <p:spPr>
          <a:xfrm>
            <a:off x="681157" y="4880848"/>
            <a:ext cx="437793" cy="437793"/>
          </a:xfrm>
          <a:prstGeom prst="roundRect">
            <a:avLst>
              <a:gd name="adj" fmla="val 18672"/>
            </a:avLst>
          </a:prstGeom>
          <a:solidFill>
            <a:srgbClr val="F7EDD4"/>
          </a:solidFill>
          <a:ln w="7620">
            <a:solidFill>
              <a:srgbClr val="DDD3BA"/>
            </a:solidFill>
            <a:prstDash val="solid"/>
          </a:ln>
        </p:spPr>
      </p:sp>
      <p:sp>
        <p:nvSpPr>
          <p:cNvPr id="16" name="Text 11"/>
          <p:cNvSpPr/>
          <p:nvPr/>
        </p:nvSpPr>
        <p:spPr>
          <a:xfrm>
            <a:off x="810101" y="4953714"/>
            <a:ext cx="179784" cy="291941"/>
          </a:xfrm>
          <a:prstGeom prst="rect">
            <a:avLst/>
          </a:prstGeom>
          <a:noFill/>
          <a:ln/>
        </p:spPr>
        <p:txBody>
          <a:bodyPr wrap="none" rtlCol="0" anchor="t"/>
          <a:lstStyle/>
          <a:p>
            <a:pPr marL="0" indent="0" algn="ctr">
              <a:lnSpc>
                <a:spcPts val="2299"/>
              </a:lnSpc>
              <a:buNone/>
            </a:pPr>
            <a:r>
              <a:rPr lang="en-US" sz="2299" dirty="0">
                <a:solidFill>
                  <a:srgbClr val="454240"/>
                </a:solidFill>
                <a:latin typeface="Libre Baskerville" pitchFamily="34" charset="0"/>
                <a:ea typeface="Libre Baskerville" pitchFamily="34" charset="-122"/>
                <a:cs typeface="Libre Baskerville" pitchFamily="34" charset="-120"/>
              </a:rPr>
              <a:t>3</a:t>
            </a:r>
            <a:endParaRPr lang="en-US" sz="2299" dirty="0"/>
          </a:p>
        </p:txBody>
      </p:sp>
      <p:sp>
        <p:nvSpPr>
          <p:cNvPr id="17" name="Text 12"/>
          <p:cNvSpPr/>
          <p:nvPr/>
        </p:nvSpPr>
        <p:spPr>
          <a:xfrm>
            <a:off x="1313498" y="4880848"/>
            <a:ext cx="4579858" cy="303967"/>
          </a:xfrm>
          <a:prstGeom prst="rect">
            <a:avLst/>
          </a:prstGeom>
          <a:noFill/>
          <a:ln/>
        </p:spPr>
        <p:txBody>
          <a:bodyPr wrap="none" rtlCol="0" anchor="t"/>
          <a:lstStyle/>
          <a:p>
            <a:pPr marL="0" indent="0">
              <a:lnSpc>
                <a:spcPts val="2395"/>
              </a:lnSpc>
              <a:buNone/>
            </a:pPr>
            <a:r>
              <a:rPr lang="en-US" sz="1916" dirty="0">
                <a:solidFill>
                  <a:srgbClr val="454240"/>
                </a:solidFill>
                <a:latin typeface="Libre Baskerville" pitchFamily="34" charset="0"/>
                <a:ea typeface="Libre Baskerville" pitchFamily="34" charset="-122"/>
                <a:cs typeface="Libre Baskerville" pitchFamily="34" charset="-120"/>
              </a:rPr>
              <a:t>Support for Real Estate Professionals</a:t>
            </a:r>
            <a:endParaRPr lang="en-US" sz="1916" dirty="0"/>
          </a:p>
        </p:txBody>
      </p:sp>
      <p:sp>
        <p:nvSpPr>
          <p:cNvPr id="18" name="Text 13"/>
          <p:cNvSpPr/>
          <p:nvPr/>
        </p:nvSpPr>
        <p:spPr>
          <a:xfrm>
            <a:off x="1313498" y="5301496"/>
            <a:ext cx="7149346" cy="622935"/>
          </a:xfrm>
          <a:prstGeom prst="rect">
            <a:avLst/>
          </a:prstGeom>
          <a:noFill/>
          <a:ln/>
        </p:spPr>
        <p:txBody>
          <a:bodyPr wrap="square" rtlCol="0" anchor="t"/>
          <a:lstStyle/>
          <a:p>
            <a:pPr marL="0" indent="0">
              <a:lnSpc>
                <a:spcPts val="2452"/>
              </a:lnSpc>
              <a:buNone/>
            </a:pPr>
            <a:r>
              <a:rPr lang="en-US" sz="1532" dirty="0">
                <a:solidFill>
                  <a:srgbClr val="454240"/>
                </a:solidFill>
                <a:latin typeface="DM Sans" pitchFamily="34" charset="0"/>
                <a:ea typeface="DM Sans" pitchFamily="34" charset="-122"/>
                <a:cs typeface="DM Sans" pitchFamily="34" charset="-120"/>
              </a:rPr>
              <a:t>Real estate agents can leverage the model’s predictions to enhance their market analysis and client advisories.</a:t>
            </a:r>
            <a:endParaRPr lang="en-US" sz="1532" dirty="0"/>
          </a:p>
        </p:txBody>
      </p:sp>
      <p:sp>
        <p:nvSpPr>
          <p:cNvPr id="19" name="Shape 14"/>
          <p:cNvSpPr/>
          <p:nvPr/>
        </p:nvSpPr>
        <p:spPr>
          <a:xfrm>
            <a:off x="681157" y="6337816"/>
            <a:ext cx="437793" cy="437793"/>
          </a:xfrm>
          <a:prstGeom prst="roundRect">
            <a:avLst>
              <a:gd name="adj" fmla="val 18672"/>
            </a:avLst>
          </a:prstGeom>
          <a:solidFill>
            <a:srgbClr val="F7EDD4"/>
          </a:solidFill>
          <a:ln w="7620">
            <a:solidFill>
              <a:srgbClr val="DDD3BA"/>
            </a:solidFill>
            <a:prstDash val="solid"/>
          </a:ln>
        </p:spPr>
      </p:sp>
      <p:sp>
        <p:nvSpPr>
          <p:cNvPr id="20" name="Text 15"/>
          <p:cNvSpPr/>
          <p:nvPr/>
        </p:nvSpPr>
        <p:spPr>
          <a:xfrm>
            <a:off x="814626" y="6410682"/>
            <a:ext cx="170736" cy="291941"/>
          </a:xfrm>
          <a:prstGeom prst="rect">
            <a:avLst/>
          </a:prstGeom>
          <a:noFill/>
          <a:ln/>
        </p:spPr>
        <p:txBody>
          <a:bodyPr wrap="none" rtlCol="0" anchor="t"/>
          <a:lstStyle/>
          <a:p>
            <a:pPr marL="0" indent="0" algn="ctr">
              <a:lnSpc>
                <a:spcPts val="2299"/>
              </a:lnSpc>
              <a:buNone/>
            </a:pPr>
            <a:r>
              <a:rPr lang="en-US" sz="2299" dirty="0">
                <a:solidFill>
                  <a:srgbClr val="454240"/>
                </a:solidFill>
                <a:latin typeface="Libre Baskerville" pitchFamily="34" charset="0"/>
                <a:ea typeface="Libre Baskerville" pitchFamily="34" charset="-122"/>
                <a:cs typeface="Libre Baskerville" pitchFamily="34" charset="-120"/>
              </a:rPr>
              <a:t>4</a:t>
            </a:r>
            <a:endParaRPr lang="en-US" sz="2299" dirty="0"/>
          </a:p>
        </p:txBody>
      </p:sp>
      <p:sp>
        <p:nvSpPr>
          <p:cNvPr id="21" name="Text 16"/>
          <p:cNvSpPr/>
          <p:nvPr/>
        </p:nvSpPr>
        <p:spPr>
          <a:xfrm>
            <a:off x="1313498" y="6337816"/>
            <a:ext cx="2432804" cy="303967"/>
          </a:xfrm>
          <a:prstGeom prst="rect">
            <a:avLst/>
          </a:prstGeom>
          <a:noFill/>
          <a:ln/>
        </p:spPr>
        <p:txBody>
          <a:bodyPr wrap="none" rtlCol="0" anchor="t"/>
          <a:lstStyle/>
          <a:p>
            <a:pPr marL="0" indent="0">
              <a:lnSpc>
                <a:spcPts val="2395"/>
              </a:lnSpc>
              <a:buNone/>
            </a:pPr>
            <a:r>
              <a:rPr lang="en-US" sz="1916" dirty="0">
                <a:solidFill>
                  <a:srgbClr val="454240"/>
                </a:solidFill>
                <a:latin typeface="Libre Baskerville" pitchFamily="34" charset="0"/>
                <a:ea typeface="Libre Baskerville" pitchFamily="34" charset="-122"/>
                <a:cs typeface="Libre Baskerville" pitchFamily="34" charset="-120"/>
              </a:rPr>
              <a:t>Cost Efficiency</a:t>
            </a:r>
            <a:endParaRPr lang="en-US" sz="1916" dirty="0"/>
          </a:p>
        </p:txBody>
      </p:sp>
      <p:sp>
        <p:nvSpPr>
          <p:cNvPr id="22" name="Text 17"/>
          <p:cNvSpPr/>
          <p:nvPr/>
        </p:nvSpPr>
        <p:spPr>
          <a:xfrm>
            <a:off x="1313498" y="6758464"/>
            <a:ext cx="7149346" cy="622935"/>
          </a:xfrm>
          <a:prstGeom prst="rect">
            <a:avLst/>
          </a:prstGeom>
          <a:noFill/>
          <a:ln/>
        </p:spPr>
        <p:txBody>
          <a:bodyPr wrap="square" rtlCol="0" anchor="t"/>
          <a:lstStyle/>
          <a:p>
            <a:pPr marL="0" indent="0">
              <a:lnSpc>
                <a:spcPts val="2452"/>
              </a:lnSpc>
              <a:buNone/>
            </a:pPr>
            <a:r>
              <a:rPr lang="en-US" sz="1532" dirty="0">
                <a:solidFill>
                  <a:srgbClr val="454240"/>
                </a:solidFill>
                <a:latin typeface="DM Sans" pitchFamily="34" charset="0"/>
                <a:ea typeface="DM Sans" pitchFamily="34" charset="-122"/>
                <a:cs typeface="DM Sans" pitchFamily="34" charset="-120"/>
              </a:rPr>
              <a:t>Accurate price predictions help avoid overpaying or undervaluing properties, reducing potential financial losses.</a:t>
            </a:r>
            <a:endParaRPr lang="en-US" sz="1532" dirty="0"/>
          </a:p>
        </p:txBody>
      </p:sp>
      <p:pic>
        <p:nvPicPr>
          <p:cNvPr id="23"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icPr>
            <a:picLocks noChangeAspect="1"/>
          </p:cNvPicPr>
          <p:nvPr/>
        </p:nvPicPr>
        <p:blipFill>
          <a:blip r:embed="rId4"/>
          <a:stretch>
            <a:fillRect/>
          </a:stretch>
        </p:blipFill>
        <p:spPr>
          <a:xfrm>
            <a:off x="0" y="0"/>
            <a:ext cx="14630400" cy="2834164"/>
          </a:xfrm>
          <a:prstGeom prst="rect">
            <a:avLst/>
          </a:prstGeom>
        </p:spPr>
      </p:pic>
      <p:pic>
        <p:nvPicPr>
          <p:cNvPr id="5" name="Image 2" descr="preencoded.png"/>
          <p:cNvPicPr>
            <a:picLocks noChangeAspect="1"/>
          </p:cNvPicPr>
          <p:nvPr/>
        </p:nvPicPr>
        <p:blipFill>
          <a:blip r:embed="rId5"/>
          <a:stretch>
            <a:fillRect/>
          </a:stretch>
        </p:blipFill>
        <p:spPr>
          <a:xfrm>
            <a:off x="6361390" y="283369"/>
            <a:ext cx="1907619" cy="2267426"/>
          </a:xfrm>
          <a:prstGeom prst="rect">
            <a:avLst/>
          </a:prstGeom>
        </p:spPr>
      </p:pic>
      <p:sp>
        <p:nvSpPr>
          <p:cNvPr id="6" name="Text 1"/>
          <p:cNvSpPr/>
          <p:nvPr/>
        </p:nvSpPr>
        <p:spPr>
          <a:xfrm>
            <a:off x="1122521" y="3459123"/>
            <a:ext cx="8716447" cy="708541"/>
          </a:xfrm>
          <a:prstGeom prst="rect">
            <a:avLst/>
          </a:prstGeom>
          <a:noFill/>
          <a:ln/>
        </p:spPr>
        <p:txBody>
          <a:bodyPr wrap="none" rtlCol="0" anchor="t"/>
          <a:lstStyle/>
          <a:p>
            <a:pPr marL="0" indent="0">
              <a:lnSpc>
                <a:spcPts val="5579"/>
              </a:lnSpc>
              <a:buNone/>
            </a:pPr>
            <a:r>
              <a:rPr lang="en-US" sz="4463" dirty="0">
                <a:solidFill>
                  <a:srgbClr val="5C4E3D"/>
                </a:solidFill>
                <a:latin typeface="Libre Baskerville" pitchFamily="34" charset="0"/>
                <a:ea typeface="Libre Baskerville" pitchFamily="34" charset="-122"/>
                <a:cs typeface="Libre Baskerville" pitchFamily="34" charset="-120"/>
              </a:rPr>
              <a:t>Special Notes for Presentation</a:t>
            </a:r>
            <a:endParaRPr lang="en-US" sz="4463" dirty="0"/>
          </a:p>
        </p:txBody>
      </p:sp>
      <p:pic>
        <p:nvPicPr>
          <p:cNvPr id="7" name="Image 3" descr="preencoded.png"/>
          <p:cNvPicPr>
            <a:picLocks noChangeAspect="1"/>
          </p:cNvPicPr>
          <p:nvPr/>
        </p:nvPicPr>
        <p:blipFill>
          <a:blip r:embed="rId6"/>
          <a:stretch>
            <a:fillRect/>
          </a:stretch>
        </p:blipFill>
        <p:spPr>
          <a:xfrm>
            <a:off x="1122521" y="4507706"/>
            <a:ext cx="566738" cy="566738"/>
          </a:xfrm>
          <a:prstGeom prst="rect">
            <a:avLst/>
          </a:prstGeom>
        </p:spPr>
      </p:pic>
      <p:sp>
        <p:nvSpPr>
          <p:cNvPr id="8" name="Text 2"/>
          <p:cNvSpPr/>
          <p:nvPr/>
        </p:nvSpPr>
        <p:spPr>
          <a:xfrm>
            <a:off x="1122521" y="5301139"/>
            <a:ext cx="4150281" cy="354211"/>
          </a:xfrm>
          <a:prstGeom prst="rect">
            <a:avLst/>
          </a:prstGeom>
          <a:noFill/>
          <a:ln/>
        </p:spPr>
        <p:txBody>
          <a:bodyPr wrap="none" rtlCol="0" anchor="t"/>
          <a:lstStyle/>
          <a:p>
            <a:pPr marL="0" indent="0" algn="l">
              <a:lnSpc>
                <a:spcPts val="2790"/>
              </a:lnSpc>
              <a:buNone/>
            </a:pPr>
            <a:r>
              <a:rPr lang="en-US" sz="2232" dirty="0">
                <a:solidFill>
                  <a:srgbClr val="454240"/>
                </a:solidFill>
                <a:latin typeface="Libre Baskerville" pitchFamily="34" charset="0"/>
                <a:ea typeface="Libre Baskerville" pitchFamily="34" charset="-122"/>
                <a:cs typeface="Libre Baskerville" pitchFamily="34" charset="-120"/>
              </a:rPr>
              <a:t>Emphasize Lasso Regression</a:t>
            </a:r>
            <a:endParaRPr lang="en-US" sz="2232" dirty="0"/>
          </a:p>
        </p:txBody>
      </p:sp>
      <p:sp>
        <p:nvSpPr>
          <p:cNvPr id="9" name="Text 3"/>
          <p:cNvSpPr/>
          <p:nvPr/>
        </p:nvSpPr>
        <p:spPr>
          <a:xfrm>
            <a:off x="1122521" y="5791319"/>
            <a:ext cx="6022538" cy="1450657"/>
          </a:xfrm>
          <a:prstGeom prst="rect">
            <a:avLst/>
          </a:prstGeom>
          <a:noFill/>
          <a:ln/>
        </p:spPr>
        <p:txBody>
          <a:bodyPr wrap="square" rtlCol="0" anchor="t"/>
          <a:lstStyle/>
          <a:p>
            <a:pPr marL="0" indent="0" algn="l">
              <a:lnSpc>
                <a:spcPts val="2856"/>
              </a:lnSpc>
              <a:buNone/>
            </a:pPr>
            <a:r>
              <a:rPr lang="en-US" sz="1785" dirty="0">
                <a:solidFill>
                  <a:srgbClr val="454240"/>
                </a:solidFill>
                <a:latin typeface="DM Sans" pitchFamily="34" charset="0"/>
                <a:ea typeface="DM Sans" pitchFamily="34" charset="-122"/>
                <a:cs typeface="DM Sans" pitchFamily="34" charset="-120"/>
              </a:rPr>
              <a:t>In the presentation, especially in PowerPoint slides, focus on Lasso Regression as the best-performing model. Explain its advantages and why it was chosen over others.</a:t>
            </a:r>
            <a:endParaRPr lang="en-US" sz="1785" dirty="0"/>
          </a:p>
        </p:txBody>
      </p:sp>
      <p:pic>
        <p:nvPicPr>
          <p:cNvPr id="10" name="Image 4" descr="preencoded.png"/>
          <p:cNvPicPr>
            <a:picLocks noChangeAspect="1"/>
          </p:cNvPicPr>
          <p:nvPr/>
        </p:nvPicPr>
        <p:blipFill>
          <a:blip r:embed="rId7"/>
          <a:stretch>
            <a:fillRect/>
          </a:stretch>
        </p:blipFill>
        <p:spPr>
          <a:xfrm>
            <a:off x="7485102" y="4507706"/>
            <a:ext cx="566738" cy="566738"/>
          </a:xfrm>
          <a:prstGeom prst="rect">
            <a:avLst/>
          </a:prstGeom>
        </p:spPr>
      </p:pic>
      <p:sp>
        <p:nvSpPr>
          <p:cNvPr id="11" name="Text 4"/>
          <p:cNvSpPr/>
          <p:nvPr/>
        </p:nvSpPr>
        <p:spPr>
          <a:xfrm>
            <a:off x="7485102" y="5301139"/>
            <a:ext cx="3327678" cy="354211"/>
          </a:xfrm>
          <a:prstGeom prst="rect">
            <a:avLst/>
          </a:prstGeom>
          <a:noFill/>
          <a:ln/>
        </p:spPr>
        <p:txBody>
          <a:bodyPr wrap="none" rtlCol="0" anchor="t"/>
          <a:lstStyle/>
          <a:p>
            <a:pPr marL="0" indent="0" algn="l">
              <a:lnSpc>
                <a:spcPts val="2790"/>
              </a:lnSpc>
              <a:buNone/>
            </a:pPr>
            <a:r>
              <a:rPr lang="en-US" sz="2232" dirty="0">
                <a:solidFill>
                  <a:srgbClr val="454240"/>
                </a:solidFill>
                <a:latin typeface="Libre Baskerville" pitchFamily="34" charset="0"/>
                <a:ea typeface="Libre Baskerville" pitchFamily="34" charset="-122"/>
                <a:cs typeface="Libre Baskerville" pitchFamily="34" charset="-120"/>
              </a:rPr>
              <a:t>Mention Other Models</a:t>
            </a:r>
            <a:endParaRPr lang="en-US" sz="2232" dirty="0"/>
          </a:p>
        </p:txBody>
      </p:sp>
      <p:sp>
        <p:nvSpPr>
          <p:cNvPr id="12" name="Text 5"/>
          <p:cNvSpPr/>
          <p:nvPr/>
        </p:nvSpPr>
        <p:spPr>
          <a:xfrm>
            <a:off x="7485102" y="5791319"/>
            <a:ext cx="6022658" cy="1813322"/>
          </a:xfrm>
          <a:prstGeom prst="rect">
            <a:avLst/>
          </a:prstGeom>
          <a:noFill/>
          <a:ln/>
        </p:spPr>
        <p:txBody>
          <a:bodyPr wrap="square" rtlCol="0" anchor="t"/>
          <a:lstStyle/>
          <a:p>
            <a:pPr marL="0" indent="0" algn="l">
              <a:lnSpc>
                <a:spcPts val="2856"/>
              </a:lnSpc>
              <a:buNone/>
            </a:pPr>
            <a:r>
              <a:rPr lang="en-US" sz="1785" dirty="0">
                <a:solidFill>
                  <a:srgbClr val="454240"/>
                </a:solidFill>
                <a:latin typeface="DM Sans" pitchFamily="34" charset="0"/>
                <a:ea typeface="DM Sans" pitchFamily="34" charset="-122"/>
                <a:cs typeface="DM Sans" pitchFamily="34" charset="-120"/>
              </a:rPr>
              <a:t>Briefly mention the other regression models (Linear Regression, Ridge Regression) to demonstrate that various approaches were considered and compared. Emphasize that Lasso Regression was superior for this dataset.</a:t>
            </a:r>
            <a:endParaRPr lang="en-US" sz="1785"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2211</TotalTime>
  <Words>740</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DM Sans</vt:lpstr>
      <vt:lpstr>Libre Baskerville</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3</cp:revision>
  <dcterms:created xsi:type="dcterms:W3CDTF">2024-08-26T16:28:36Z</dcterms:created>
  <dcterms:modified xsi:type="dcterms:W3CDTF">2024-10-08T12:45:21Z</dcterms:modified>
</cp:coreProperties>
</file>